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6" r:id="rId3"/>
    <p:sldId id="259" r:id="rId4"/>
    <p:sldId id="258" r:id="rId5"/>
    <p:sldId id="261" r:id="rId6"/>
    <p:sldId id="260" r:id="rId7"/>
    <p:sldId id="264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002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81EC30-1056-410D-BD6D-D448047FCD67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660F4-6403-42C1-BC9D-3FABA57B0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937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 smtClean="0">
              <a:effectLst/>
            </a:endParaRP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 smtClean="0">
              <a:effectLst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 smtClean="0">
              <a:effectLst/>
            </a:endParaRP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 smtClean="0">
              <a:effectLst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 smtClean="0">
              <a:effectLst/>
            </a:endParaRP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 smtClean="0">
              <a:effectLst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 smtClean="0">
              <a:effectLst/>
            </a:endParaRP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 smtClean="0">
              <a:effectLst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 smtClean="0">
              <a:effectLst/>
            </a:endParaRP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 smtClean="0">
              <a:effectLst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 smtClean="0">
              <a:effectLst/>
            </a:endParaRP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 smtClean="0">
              <a:effectLst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 smtClean="0">
              <a:effectLst/>
            </a:endParaRP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 smtClean="0">
              <a:effectLst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 smtClean="0">
              <a:effectLst/>
            </a:endParaRP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 smtClean="0">
              <a:effectLst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 smtClean="0">
              <a:effectLst/>
            </a:endParaRP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 smtClean="0">
              <a:effectLst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 smtClean="0">
              <a:effectLst/>
            </a:endParaRP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 smtClean="0">
              <a:effectLst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translate.yandex.ru/translator/ru-kk" TargetMode="Externa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translate.yandex.ru/translator/ru-kk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08142" y="-17378"/>
            <a:ext cx="2235858" cy="6892756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TextBox 6"/>
          <p:cNvSpPr txBox="1"/>
          <p:nvPr/>
        </p:nvSpPr>
        <p:spPr>
          <a:xfrm>
            <a:off x="860235" y="-17378"/>
            <a:ext cx="8123470" cy="1200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>
                <a:solidFill>
                  <a:srgbClr val="0070C0"/>
                </a:solidFill>
              </a:defRPr>
            </a:pPr>
            <a:r>
              <a:rPr lang="kk-KZ" dirty="0" smtClean="0"/>
              <a:t>Қарағанды облысы білім басқармасы</a:t>
            </a:r>
          </a:p>
          <a:p>
            <a:pPr algn="ctr">
              <a:defRPr b="1">
                <a:solidFill>
                  <a:srgbClr val="0070C0"/>
                </a:solidFill>
              </a:defRPr>
            </a:pPr>
            <a:r>
              <a:rPr lang="kk-KZ" dirty="0" smtClean="0"/>
              <a:t>Аймақтық ғылыми-практикалық қосымша білім беру орталығы </a:t>
            </a:r>
          </a:p>
          <a:p>
            <a:pPr algn="ctr">
              <a:defRPr b="1">
                <a:solidFill>
                  <a:srgbClr val="0070C0"/>
                </a:solidFill>
              </a:defRPr>
            </a:pPr>
            <a:r>
              <a:rPr dirty="0" smtClean="0"/>
              <a:t>“</a:t>
            </a:r>
            <a:r>
              <a:rPr dirty="0" err="1" smtClean="0"/>
              <a:t>Сарыар</a:t>
            </a:r>
            <a:r>
              <a:rPr lang="kk-KZ" dirty="0" smtClean="0"/>
              <a:t>қ</a:t>
            </a:r>
            <a:r>
              <a:rPr dirty="0" smtClean="0"/>
              <a:t>а </a:t>
            </a:r>
            <a:r>
              <a:rPr dirty="0"/>
              <a:t>дарыны”</a:t>
            </a:r>
          </a:p>
          <a:p>
            <a:pPr algn="ctr">
              <a:defRPr b="1">
                <a:solidFill>
                  <a:srgbClr val="0070C0"/>
                </a:solidFill>
              </a:defRPr>
            </a:pPr>
            <a:r>
              <a:rPr dirty="0"/>
              <a:t> </a:t>
            </a:r>
          </a:p>
        </p:txBody>
      </p:sp>
      <p:sp>
        <p:nvSpPr>
          <p:cNvPr id="116" name="TextBox 1"/>
          <p:cNvSpPr txBox="1"/>
          <p:nvPr/>
        </p:nvSpPr>
        <p:spPr>
          <a:xfrm>
            <a:off x="7515351" y="6396335"/>
            <a:ext cx="1626405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ru-RU" dirty="0" smtClean="0"/>
              <a:t>15.09.2022</a:t>
            </a:r>
            <a:r>
              <a:rPr dirty="0" smtClean="0"/>
              <a:t> </a:t>
            </a:r>
            <a:r>
              <a:rPr lang="kk-KZ" dirty="0" smtClean="0"/>
              <a:t>жыл</a:t>
            </a:r>
            <a:endParaRPr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0" y="4866257"/>
            <a:ext cx="3707904" cy="1991743"/>
            <a:chOff x="0" y="4866257"/>
            <a:chExt cx="3707904" cy="1991743"/>
          </a:xfrm>
        </p:grpSpPr>
        <p:pic>
          <p:nvPicPr>
            <p:cNvPr id="113" name="Picture 2" descr="Picture 2"/>
            <p:cNvPicPr>
              <a:picLocks noChangeAspect="1"/>
            </p:cNvPicPr>
            <p:nvPr/>
          </p:nvPicPr>
          <p:blipFill rotWithShape="1">
            <a:blip r:embed="rId3">
              <a:extLst/>
            </a:blip>
            <a:srcRect l="74024" t="35190" r="1367"/>
            <a:stretch/>
          </p:blipFill>
          <p:spPr>
            <a:xfrm>
              <a:off x="0" y="4866257"/>
              <a:ext cx="860235" cy="1991743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115" name="Прямоугольник 8"/>
            <p:cNvSpPr txBox="1"/>
            <p:nvPr/>
          </p:nvSpPr>
          <p:spPr>
            <a:xfrm>
              <a:off x="317523" y="5934670"/>
              <a:ext cx="3390381" cy="64633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rIns="45719">
              <a:spAutoFit/>
            </a:bodyPr>
            <a:lstStyle/>
            <a:p>
              <a:pPr algn="ctr">
                <a:defRPr>
                  <a:solidFill>
                    <a:srgbClr val="0070C0"/>
                  </a:solidFill>
                </a:defRPr>
              </a:pPr>
              <a:r>
                <a:rPr lang="kk-KZ" dirty="0" smtClean="0"/>
                <a:t>Әлеуметтік-психологиялық  сүйемелдеу зертханасы</a:t>
              </a:r>
              <a:endParaRPr dirty="0"/>
            </a:p>
          </p:txBody>
        </p:sp>
        <p:sp>
          <p:nvSpPr>
            <p:cNvPr id="117" name="Прямая соединительная линия 3"/>
            <p:cNvSpPr/>
            <p:nvPr/>
          </p:nvSpPr>
          <p:spPr>
            <a:xfrm>
              <a:off x="572993" y="5891622"/>
              <a:ext cx="2344217" cy="1"/>
            </a:xfrm>
            <a:prstGeom prst="line">
              <a:avLst/>
            </a:prstGeom>
            <a:ln w="12700">
              <a:solidFill>
                <a:srgbClr val="00B0F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</p:grpSp>
      <p:pic>
        <p:nvPicPr>
          <p:cNvPr id="118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531809" cy="1088604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Прямоугольник 2"/>
          <p:cNvSpPr txBox="1"/>
          <p:nvPr/>
        </p:nvSpPr>
        <p:spPr>
          <a:xfrm>
            <a:off x="245659" y="2160096"/>
            <a:ext cx="8434318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cap="all"/>
            </a:pPr>
            <a:r>
              <a:rPr dirty="0"/>
              <a:t> 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60235" y="1556792"/>
            <a:ext cx="73841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Орта білім беру ұйымдарында психологиялық қызмет </a:t>
            </a:r>
            <a:r>
              <a:rPr lang="ru-RU" sz="2800" b="1" dirty="0" err="1" smtClean="0">
                <a:solidFill>
                  <a:srgbClr val="0070C0"/>
                </a:solidFill>
              </a:rPr>
              <a:t>тәртібіне</a:t>
            </a:r>
            <a:r>
              <a:rPr lang="ru-RU" sz="2800" b="1" dirty="0" smtClean="0">
                <a:solidFill>
                  <a:srgbClr val="0070C0"/>
                </a:solidFill>
              </a:rPr>
              <a:t> әдістемелік </a:t>
            </a:r>
            <a:r>
              <a:rPr lang="ru-RU" sz="2800" b="1" dirty="0" err="1" smtClean="0">
                <a:solidFill>
                  <a:srgbClr val="0070C0"/>
                </a:solidFill>
              </a:rPr>
              <a:t>ұсынымдар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05908" y="3399802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1"/>
                </a:solidFill>
              </a:rPr>
              <a:t>ҚР ОАМ 2022 </a:t>
            </a:r>
            <a:r>
              <a:rPr lang="ru-RU" sz="1600" dirty="0" err="1">
                <a:solidFill>
                  <a:schemeClr val="accent1"/>
                </a:solidFill>
              </a:rPr>
              <a:t>жылғы</a:t>
            </a:r>
            <a:r>
              <a:rPr lang="ru-RU" sz="1600" dirty="0">
                <a:solidFill>
                  <a:schemeClr val="accent1"/>
                </a:solidFill>
              </a:rPr>
              <a:t> 25 </a:t>
            </a:r>
            <a:r>
              <a:rPr lang="ru-RU" sz="1600" dirty="0" err="1">
                <a:solidFill>
                  <a:schemeClr val="accent1"/>
                </a:solidFill>
              </a:rPr>
              <a:t>тамыздағы</a:t>
            </a:r>
            <a:r>
              <a:rPr lang="ru-RU" sz="1600" dirty="0">
                <a:solidFill>
                  <a:schemeClr val="accent1"/>
                </a:solidFill>
              </a:rPr>
              <a:t> № 377 "Орта білім беру </a:t>
            </a:r>
            <a:r>
              <a:rPr lang="ru-RU" sz="1600" dirty="0" err="1">
                <a:solidFill>
                  <a:schemeClr val="accent1"/>
                </a:solidFill>
              </a:rPr>
              <a:t>ұйымдарындағы</a:t>
            </a:r>
            <a:r>
              <a:rPr lang="ru-RU" sz="1600" dirty="0">
                <a:solidFill>
                  <a:schemeClr val="accent1"/>
                </a:solidFill>
              </a:rPr>
              <a:t> психологиялық </a:t>
            </a:r>
            <a:r>
              <a:rPr lang="ru-RU" sz="1600" dirty="0" err="1">
                <a:solidFill>
                  <a:schemeClr val="accent1"/>
                </a:solidFill>
              </a:rPr>
              <a:t>қызметтің</a:t>
            </a:r>
            <a:r>
              <a:rPr lang="ru-RU" sz="1600" dirty="0">
                <a:solidFill>
                  <a:schemeClr val="accent1"/>
                </a:solidFill>
              </a:rPr>
              <a:t> жұмыс </a:t>
            </a:r>
            <a:r>
              <a:rPr lang="ru-RU" sz="1600" dirty="0" err="1">
                <a:solidFill>
                  <a:schemeClr val="accent1"/>
                </a:solidFill>
              </a:rPr>
              <a:t>істеу</a:t>
            </a:r>
            <a:r>
              <a:rPr lang="ru-RU" sz="1600" dirty="0">
                <a:solidFill>
                  <a:schemeClr val="accent1"/>
                </a:solidFill>
              </a:rPr>
              <a:t> </a:t>
            </a:r>
            <a:r>
              <a:rPr lang="ru-RU" sz="1600" dirty="0" err="1">
                <a:solidFill>
                  <a:schemeClr val="accent1"/>
                </a:solidFill>
              </a:rPr>
              <a:t>қағидаларын</a:t>
            </a:r>
            <a:r>
              <a:rPr lang="ru-RU" sz="1600" dirty="0">
                <a:solidFill>
                  <a:schemeClr val="accent1"/>
                </a:solidFill>
              </a:rPr>
              <a:t> </a:t>
            </a:r>
            <a:r>
              <a:rPr lang="ru-RU" sz="1600" dirty="0" err="1">
                <a:solidFill>
                  <a:schemeClr val="accent1"/>
                </a:solidFill>
              </a:rPr>
              <a:t>бекіту</a:t>
            </a:r>
            <a:r>
              <a:rPr lang="ru-RU" sz="1600" dirty="0">
                <a:solidFill>
                  <a:schemeClr val="accent1"/>
                </a:solidFill>
              </a:rPr>
              <a:t> </a:t>
            </a:r>
            <a:r>
              <a:rPr lang="ru-RU" sz="1600" dirty="0" err="1">
                <a:solidFill>
                  <a:schemeClr val="accent1"/>
                </a:solidFill>
              </a:rPr>
              <a:t>туралы</a:t>
            </a:r>
            <a:r>
              <a:rPr lang="ru-RU" sz="1600" dirty="0">
                <a:solidFill>
                  <a:schemeClr val="accent1"/>
                </a:solidFill>
              </a:rPr>
              <a:t>".</a:t>
            </a:r>
          </a:p>
        </p:txBody>
      </p:sp>
    </p:spTree>
    <p:extLst>
      <p:ext uri="{BB962C8B-B14F-4D97-AF65-F5344CB8AC3E}">
        <p14:creationId xmlns:p14="http://schemas.microsoft.com/office/powerpoint/2010/main" val="3286773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Прямоугольник 5"/>
          <p:cNvSpPr/>
          <p:nvPr/>
        </p:nvSpPr>
        <p:spPr>
          <a:xfrm>
            <a:off x="107504" y="889843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/>
              <a:t>1</a:t>
            </a:r>
            <a:r>
              <a:rPr lang="ru-RU" dirty="0"/>
              <a:t>) жеке тұлғаның психологиялық-</a:t>
            </a:r>
            <a:r>
              <a:rPr lang="ru-RU" dirty="0" err="1"/>
              <a:t>медициналық</a:t>
            </a:r>
            <a:r>
              <a:rPr lang="ru-RU" dirty="0"/>
              <a:t>-педагогикалық </a:t>
            </a:r>
            <a:r>
              <a:rPr lang="ru-RU" dirty="0" err="1"/>
              <a:t>ерекшеліктерін</a:t>
            </a:r>
            <a:r>
              <a:rPr lang="ru-RU" dirty="0"/>
              <a:t> және оның </a:t>
            </a:r>
            <a:r>
              <a:rPr lang="ru-RU" dirty="0" err="1"/>
              <a:t>микроорталарын</a:t>
            </a:r>
            <a:r>
              <a:rPr lang="ru-RU" dirty="0"/>
              <a:t>, әлеуметтік </a:t>
            </a:r>
            <a:r>
              <a:rPr lang="ru-RU" dirty="0" err="1"/>
              <a:t>өмір</a:t>
            </a:r>
            <a:r>
              <a:rPr lang="ru-RU" dirty="0"/>
              <a:t> </a:t>
            </a:r>
            <a:r>
              <a:rPr lang="ru-RU" dirty="0" err="1"/>
              <a:t>сүру</a:t>
            </a:r>
            <a:r>
              <a:rPr lang="ru-RU" dirty="0"/>
              <a:t> </a:t>
            </a:r>
            <a:r>
              <a:rPr lang="ru-RU" dirty="0" err="1"/>
              <a:t>жағдайларын</a:t>
            </a:r>
            <a:r>
              <a:rPr lang="ru-RU" dirty="0"/>
              <a:t> </a:t>
            </a:r>
            <a:r>
              <a:rPr lang="ru-RU" dirty="0" err="1"/>
              <a:t>зерделейді</a:t>
            </a:r>
            <a:r>
              <a:rPr lang="ru-RU" dirty="0"/>
              <a:t>, білім </a:t>
            </a:r>
            <a:r>
              <a:rPr lang="ru-RU" dirty="0" err="1"/>
              <a:t>алушылардың</a:t>
            </a:r>
            <a:r>
              <a:rPr lang="ru-RU" dirty="0"/>
              <a:t>, </a:t>
            </a:r>
            <a:r>
              <a:rPr lang="ru-RU" dirty="0" err="1"/>
              <a:t>тәрбиеленушілердің</a:t>
            </a:r>
            <a:r>
              <a:rPr lang="ru-RU" dirty="0"/>
              <a:t> </a:t>
            </a:r>
            <a:r>
              <a:rPr lang="ru-RU" dirty="0" err="1"/>
              <a:t>мүдделері</a:t>
            </a:r>
            <a:r>
              <a:rPr lang="ru-RU" dirty="0"/>
              <a:t> мен </a:t>
            </a:r>
            <a:r>
              <a:rPr lang="ru-RU" dirty="0" err="1"/>
              <a:t>қажеттіліктерін</a:t>
            </a:r>
            <a:r>
              <a:rPr lang="ru-RU" dirty="0"/>
              <a:t>, проблемаларын, </a:t>
            </a:r>
            <a:r>
              <a:rPr lang="ru-RU" dirty="0" err="1"/>
              <a:t>жанжалды</a:t>
            </a:r>
            <a:r>
              <a:rPr lang="ru-RU" dirty="0"/>
              <a:t> </a:t>
            </a:r>
            <a:r>
              <a:rPr lang="ru-RU" dirty="0" err="1"/>
              <a:t>жағдайларын</a:t>
            </a:r>
            <a:r>
              <a:rPr lang="ru-RU" dirty="0"/>
              <a:t>, мінез-құлқының </a:t>
            </a:r>
            <a:r>
              <a:rPr lang="ru-RU" dirty="0" err="1"/>
              <a:t>бұзылуын</a:t>
            </a:r>
            <a:r>
              <a:rPr lang="ru-RU" dirty="0"/>
              <a:t> </a:t>
            </a:r>
            <a:r>
              <a:rPr lang="ru-RU" dirty="0" err="1"/>
              <a:t>анықтайды</a:t>
            </a:r>
            <a:r>
              <a:rPr lang="ru-RU" dirty="0"/>
              <a:t> және </a:t>
            </a:r>
            <a:r>
              <a:rPr lang="ru-RU" dirty="0" err="1"/>
              <a:t>оларға</a:t>
            </a:r>
            <a:r>
              <a:rPr lang="ru-RU" dirty="0"/>
              <a:t> әлеуметтік көмек пен </a:t>
            </a:r>
            <a:r>
              <a:rPr lang="ru-RU" dirty="0" err="1"/>
              <a:t>қолдауды</a:t>
            </a:r>
            <a:r>
              <a:rPr lang="ru-RU" dirty="0"/>
              <a:t> уақтылы </a:t>
            </a:r>
            <a:r>
              <a:rPr lang="ru-RU" dirty="0" err="1"/>
              <a:t>көрсетеді</a:t>
            </a:r>
            <a:r>
              <a:rPr lang="ru-RU" dirty="0" smtClean="0"/>
              <a:t>;</a:t>
            </a:r>
          </a:p>
          <a:p>
            <a:pPr fontAlgn="base"/>
            <a:r>
              <a:rPr lang="ru-RU" dirty="0" smtClean="0"/>
              <a:t>2</a:t>
            </a:r>
            <a:r>
              <a:rPr lang="ru-RU" dirty="0"/>
              <a:t>) әлеуметтік-педагогикалық </a:t>
            </a:r>
            <a:r>
              <a:rPr lang="ru-RU" dirty="0" err="1"/>
              <a:t>жұмыстың</a:t>
            </a:r>
            <a:r>
              <a:rPr lang="ru-RU" dirty="0"/>
              <a:t> </a:t>
            </a:r>
            <a:r>
              <a:rPr lang="ru-RU" dirty="0" err="1"/>
              <a:t>міндеттерін</a:t>
            </a:r>
            <a:r>
              <a:rPr lang="ru-RU" dirty="0"/>
              <a:t>, </a:t>
            </a:r>
            <a:r>
              <a:rPr lang="ru-RU" dirty="0" err="1"/>
              <a:t>нысандарын</a:t>
            </a:r>
            <a:r>
              <a:rPr lang="ru-RU" dirty="0"/>
              <a:t>, </a:t>
            </a:r>
            <a:r>
              <a:rPr lang="ru-RU" dirty="0" err="1"/>
              <a:t>әдістерін</a:t>
            </a:r>
            <a:r>
              <a:rPr lang="ru-RU" dirty="0"/>
              <a:t>, білім </a:t>
            </a:r>
            <a:r>
              <a:rPr lang="ru-RU" dirty="0" err="1"/>
              <a:t>алушы</a:t>
            </a:r>
            <a:r>
              <a:rPr lang="ru-RU" dirty="0"/>
              <a:t> мен </a:t>
            </a:r>
            <a:r>
              <a:rPr lang="ru-RU" dirty="0" err="1"/>
              <a:t>тәрбиеленушінің</a:t>
            </a:r>
            <a:r>
              <a:rPr lang="ru-RU" dirty="0"/>
              <a:t> жеке және әлеуметтік проблемаларын </a:t>
            </a:r>
            <a:r>
              <a:rPr lang="ru-RU" dirty="0" err="1"/>
              <a:t>шешу</a:t>
            </a:r>
            <a:r>
              <a:rPr lang="ru-RU" dirty="0"/>
              <a:t> </a:t>
            </a:r>
            <a:r>
              <a:rPr lang="ru-RU" dirty="0" err="1"/>
              <a:t>тәсілдерін</a:t>
            </a:r>
            <a:r>
              <a:rPr lang="ru-RU" dirty="0"/>
              <a:t> </a:t>
            </a:r>
            <a:r>
              <a:rPr lang="ru-RU" dirty="0" err="1"/>
              <a:t>айқындайды</a:t>
            </a:r>
            <a:r>
              <a:rPr lang="ru-RU" dirty="0"/>
              <a:t>, білім </a:t>
            </a:r>
            <a:r>
              <a:rPr lang="ru-RU" dirty="0" err="1"/>
              <a:t>алушылардың</a:t>
            </a:r>
            <a:r>
              <a:rPr lang="ru-RU" dirty="0"/>
              <a:t>, </a:t>
            </a:r>
            <a:r>
              <a:rPr lang="ru-RU" dirty="0" err="1"/>
              <a:t>тәрбиеленушілердің</a:t>
            </a:r>
            <a:r>
              <a:rPr lang="ru-RU" dirty="0"/>
              <a:t> жеке </a:t>
            </a:r>
            <a:r>
              <a:rPr lang="ru-RU" dirty="0" err="1"/>
              <a:t>басының</a:t>
            </a:r>
            <a:r>
              <a:rPr lang="ru-RU" dirty="0"/>
              <a:t> </a:t>
            </a:r>
            <a:r>
              <a:rPr lang="ru-RU" dirty="0" err="1"/>
              <a:t>құқықтары</a:t>
            </a:r>
            <a:r>
              <a:rPr lang="ru-RU" dirty="0"/>
              <a:t> мен </a:t>
            </a:r>
            <a:r>
              <a:rPr lang="ru-RU" dirty="0" err="1"/>
              <a:t>бостандықтарын</a:t>
            </a:r>
            <a:r>
              <a:rPr lang="ru-RU" dirty="0"/>
              <a:t> </a:t>
            </a:r>
            <a:r>
              <a:rPr lang="ru-RU" dirty="0" err="1"/>
              <a:t>іске</a:t>
            </a:r>
            <a:r>
              <a:rPr lang="ru-RU" dirty="0"/>
              <a:t> </a:t>
            </a:r>
            <a:r>
              <a:rPr lang="ru-RU" dirty="0" err="1"/>
              <a:t>асыруда</a:t>
            </a:r>
            <a:r>
              <a:rPr lang="ru-RU" dirty="0"/>
              <a:t> әлеуметтік </a:t>
            </a:r>
            <a:r>
              <a:rPr lang="ru-RU" dirty="0" err="1"/>
              <a:t>қорғау</a:t>
            </a:r>
            <a:r>
              <a:rPr lang="ru-RU" dirty="0"/>
              <a:t> және әлеуметтік көмек бойынша </a:t>
            </a:r>
            <a:r>
              <a:rPr lang="ru-RU" dirty="0" err="1"/>
              <a:t>шаралар</a:t>
            </a:r>
            <a:r>
              <a:rPr lang="ru-RU" dirty="0"/>
              <a:t> </a:t>
            </a:r>
            <a:r>
              <a:rPr lang="ru-RU" dirty="0" err="1"/>
              <a:t>қабылдайды</a:t>
            </a:r>
            <a:r>
              <a:rPr lang="ru-RU" dirty="0" smtClean="0"/>
              <a:t>;</a:t>
            </a:r>
          </a:p>
          <a:p>
            <a:pPr fontAlgn="base"/>
            <a:r>
              <a:rPr lang="ru-RU" dirty="0" smtClean="0"/>
              <a:t>3</a:t>
            </a:r>
            <a:r>
              <a:rPr lang="ru-RU" dirty="0"/>
              <a:t>) білім </a:t>
            </a:r>
            <a:r>
              <a:rPr lang="ru-RU" dirty="0" err="1"/>
              <a:t>алушылар</a:t>
            </a:r>
            <a:r>
              <a:rPr lang="ru-RU" dirty="0"/>
              <a:t>, </a:t>
            </a:r>
            <a:r>
              <a:rPr lang="ru-RU" dirty="0" err="1"/>
              <a:t>тәрбиеленушілер</a:t>
            </a:r>
            <a:r>
              <a:rPr lang="ru-RU" dirty="0"/>
              <a:t>, </a:t>
            </a:r>
            <a:r>
              <a:rPr lang="ru-RU" dirty="0" err="1"/>
              <a:t>отбасы</a:t>
            </a:r>
            <a:r>
              <a:rPr lang="ru-RU" dirty="0"/>
              <a:t> және </a:t>
            </a:r>
            <a:r>
              <a:rPr lang="ru-RU" dirty="0" err="1"/>
              <a:t>ұйым</a:t>
            </a:r>
            <a:r>
              <a:rPr lang="ru-RU" dirty="0"/>
              <a:t>, </a:t>
            </a:r>
            <a:r>
              <a:rPr lang="ru-RU" dirty="0" err="1"/>
              <a:t>әртүрлі</a:t>
            </a:r>
            <a:r>
              <a:rPr lang="ru-RU" dirty="0"/>
              <a:t> әлеуметтік қызметтердің, </a:t>
            </a:r>
            <a:r>
              <a:rPr lang="ru-RU" dirty="0" err="1"/>
              <a:t>ведомстволар</a:t>
            </a:r>
            <a:r>
              <a:rPr lang="ru-RU" dirty="0"/>
              <a:t> мен </a:t>
            </a:r>
            <a:r>
              <a:rPr lang="ru-RU" dirty="0" err="1"/>
              <a:t>әкімшілік</a:t>
            </a:r>
            <a:r>
              <a:rPr lang="ru-RU" dirty="0"/>
              <a:t> </a:t>
            </a:r>
            <a:r>
              <a:rPr lang="ru-RU" dirty="0" err="1"/>
              <a:t>органдардың</a:t>
            </a:r>
            <a:r>
              <a:rPr lang="ru-RU" dirty="0"/>
              <a:t> </a:t>
            </a:r>
            <a:r>
              <a:rPr lang="ru-RU" dirty="0" err="1"/>
              <a:t>мамандары</a:t>
            </a:r>
            <a:r>
              <a:rPr lang="ru-RU" dirty="0"/>
              <a:t> </a:t>
            </a:r>
            <a:r>
              <a:rPr lang="ru-RU" dirty="0" err="1"/>
              <a:t>арасында</a:t>
            </a:r>
            <a:r>
              <a:rPr lang="ru-RU" dirty="0"/>
              <a:t> </a:t>
            </a:r>
            <a:r>
              <a:rPr lang="ru-RU" dirty="0" err="1" smtClean="0"/>
              <a:t>дәнекер</a:t>
            </a:r>
            <a:r>
              <a:rPr lang="ru-RU" dirty="0" smtClean="0"/>
              <a:t> </a:t>
            </a:r>
            <a:r>
              <a:rPr lang="ru-RU" dirty="0" err="1"/>
              <a:t>болады</a:t>
            </a:r>
            <a:r>
              <a:rPr lang="ru-RU" dirty="0" smtClean="0"/>
              <a:t>;</a:t>
            </a:r>
          </a:p>
          <a:p>
            <a:pPr fontAlgn="base"/>
            <a:r>
              <a:rPr lang="ru-RU" dirty="0" smtClean="0"/>
              <a:t>4</a:t>
            </a:r>
            <a:r>
              <a:rPr lang="ru-RU" dirty="0"/>
              <a:t>) білім </a:t>
            </a:r>
            <a:r>
              <a:rPr lang="ru-RU" dirty="0" err="1"/>
              <a:t>алушылар</a:t>
            </a:r>
            <a:r>
              <a:rPr lang="ru-RU" dirty="0"/>
              <a:t>, </a:t>
            </a:r>
            <a:r>
              <a:rPr lang="ru-RU" dirty="0" err="1"/>
              <a:t>тәрбиеленушілер</a:t>
            </a:r>
            <a:r>
              <a:rPr lang="ru-RU" dirty="0"/>
              <a:t> және </a:t>
            </a:r>
            <a:r>
              <a:rPr lang="ru-RU" dirty="0" err="1"/>
              <a:t>мемлекеттік</a:t>
            </a:r>
            <a:r>
              <a:rPr lang="ru-RU" dirty="0"/>
              <a:t>, </a:t>
            </a:r>
            <a:r>
              <a:rPr lang="ru-RU" dirty="0" err="1"/>
              <a:t>қоғамдық</a:t>
            </a:r>
            <a:r>
              <a:rPr lang="ru-RU" dirty="0"/>
              <a:t> </a:t>
            </a:r>
            <a:r>
              <a:rPr lang="ru-RU" dirty="0" err="1"/>
              <a:t>ұйымдар</a:t>
            </a:r>
            <a:r>
              <a:rPr lang="ru-RU" dirty="0"/>
              <a:t> мен әлеуметтік қызмет </a:t>
            </a:r>
            <a:r>
              <a:rPr lang="ru-RU" dirty="0" err="1"/>
              <a:t>өкілдері</a:t>
            </a:r>
            <a:r>
              <a:rPr lang="ru-RU" dirty="0"/>
              <a:t> </a:t>
            </a:r>
            <a:r>
              <a:rPr lang="ru-RU" dirty="0" err="1"/>
              <a:t>арасындағы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 smtClean="0"/>
              <a:t>;</a:t>
            </a:r>
          </a:p>
          <a:p>
            <a:pPr fontAlgn="base"/>
            <a:r>
              <a:rPr lang="ru-RU" dirty="0" smtClean="0"/>
              <a:t>5</a:t>
            </a:r>
            <a:r>
              <a:rPr lang="ru-RU" dirty="0"/>
              <a:t>) білім </a:t>
            </a:r>
            <a:r>
              <a:rPr lang="ru-RU" dirty="0" err="1"/>
              <a:t>алушылар</a:t>
            </a:r>
            <a:r>
              <a:rPr lang="ru-RU" dirty="0"/>
              <a:t> мен </a:t>
            </a:r>
            <a:r>
              <a:rPr lang="ru-RU" dirty="0" err="1"/>
              <a:t>тәрбиеленушілерді</a:t>
            </a:r>
            <a:r>
              <a:rPr lang="ru-RU" dirty="0"/>
              <a:t> оқытуды, </a:t>
            </a:r>
            <a:r>
              <a:rPr lang="ru-RU" dirty="0" err="1"/>
              <a:t>тәрбиелеуді</a:t>
            </a:r>
            <a:r>
              <a:rPr lang="ru-RU" dirty="0"/>
              <a:t>, әлеуметтендіруді ұйымдастыру </a:t>
            </a:r>
            <a:r>
              <a:rPr lang="ru-RU" dirty="0" err="1"/>
              <a:t>мәселелері</a:t>
            </a:r>
            <a:r>
              <a:rPr lang="ru-RU" dirty="0"/>
              <a:t> бойынша </a:t>
            </a:r>
            <a:r>
              <a:rPr lang="ru-RU" dirty="0" err="1"/>
              <a:t>педагогтермен</a:t>
            </a:r>
            <a:r>
              <a:rPr lang="ru-RU" dirty="0"/>
              <a:t>, </a:t>
            </a:r>
            <a:r>
              <a:rPr lang="ru-RU" dirty="0" err="1"/>
              <a:t>ата-аналармен</a:t>
            </a:r>
            <a:r>
              <a:rPr lang="ru-RU" dirty="0"/>
              <a:t> және </a:t>
            </a:r>
            <a:r>
              <a:rPr lang="ru-RU" dirty="0" err="1"/>
              <a:t>өзге</a:t>
            </a:r>
            <a:r>
              <a:rPr lang="ru-RU" dirty="0"/>
              <a:t> де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өкілдермен</a:t>
            </a:r>
            <a:r>
              <a:rPr lang="ru-RU" dirty="0"/>
              <a:t> өзара </a:t>
            </a:r>
            <a:r>
              <a:rPr lang="ru-RU" dirty="0" err="1" smtClean="0"/>
              <a:t>іс-әрекет</a:t>
            </a:r>
            <a:r>
              <a:rPr lang="ru-RU" dirty="0" smtClean="0"/>
              <a:t> </a:t>
            </a:r>
            <a:r>
              <a:rPr lang="ru-RU" dirty="0" err="1"/>
              <a:t>жасайды</a:t>
            </a:r>
            <a:r>
              <a:rPr lang="ru-RU" dirty="0" smtClean="0"/>
              <a:t>;</a:t>
            </a:r>
          </a:p>
          <a:p>
            <a:pPr fontAlgn="base"/>
            <a:r>
              <a:rPr lang="ru-RU" dirty="0" smtClean="0"/>
              <a:t>6</a:t>
            </a:r>
            <a:r>
              <a:rPr lang="ru-RU" dirty="0"/>
              <a:t>) </a:t>
            </a:r>
            <a:r>
              <a:rPr lang="ru-RU" dirty="0" err="1"/>
              <a:t>отбасында</a:t>
            </a:r>
            <a:r>
              <a:rPr lang="ru-RU" dirty="0"/>
              <a:t> және білім беру </a:t>
            </a:r>
            <a:r>
              <a:rPr lang="ru-RU" dirty="0" err="1"/>
              <a:t>ұйымында</a:t>
            </a:r>
            <a:r>
              <a:rPr lang="ru-RU" dirty="0"/>
              <a:t> бала </a:t>
            </a:r>
            <a:r>
              <a:rPr lang="ru-RU" dirty="0" err="1"/>
              <a:t>құқықтарының</a:t>
            </a:r>
            <a:r>
              <a:rPr lang="ru-RU" dirty="0"/>
              <a:t> </a:t>
            </a:r>
            <a:r>
              <a:rPr lang="ru-RU" dirty="0" err="1"/>
              <a:t>сақталуын</a:t>
            </a:r>
            <a:r>
              <a:rPr lang="ru-RU" dirty="0"/>
              <a:t> </a:t>
            </a:r>
            <a:r>
              <a:rPr lang="ru-RU" dirty="0" err="1"/>
              <a:t>бақылауды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асырады</a:t>
            </a:r>
            <a:r>
              <a:rPr lang="ru-RU" dirty="0"/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87624" y="203684"/>
            <a:ext cx="7416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12. </a:t>
            </a:r>
            <a:r>
              <a:rPr lang="ru-RU" dirty="0"/>
              <a:t>Психологиялық қызмет </a:t>
            </a:r>
            <a:r>
              <a:rPr lang="ru-RU" dirty="0" smtClean="0"/>
              <a:t>жұмысындағы </a:t>
            </a:r>
            <a:r>
              <a:rPr lang="ru-RU" dirty="0"/>
              <a:t>әлеуметтік педагог:</a:t>
            </a:r>
          </a:p>
          <a:p>
            <a:r>
              <a:rPr lang="ru-RU" dirty="0">
                <a:hlinkClick r:id="rId5"/>
              </a:rPr>
              <a:t/>
            </a:r>
            <a:br>
              <a:rPr lang="ru-RU" dirty="0">
                <a:hlinkClick r:id="rId5"/>
              </a:rPr>
            </a:b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626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Прямоугольник 1"/>
          <p:cNvSpPr/>
          <p:nvPr/>
        </p:nvSpPr>
        <p:spPr>
          <a:xfrm>
            <a:off x="107504" y="1028343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buFont typeface="+mj-lt"/>
              <a:buAutoNum type="arabicPeriod"/>
            </a:pPr>
            <a:r>
              <a:rPr lang="ru-RU" dirty="0"/>
              <a:t>"Мектеп (колледж) -Білім </a:t>
            </a:r>
            <a:r>
              <a:rPr lang="ru-RU" dirty="0" err="1"/>
              <a:t>алушы-ата-ана"жүйесінде</a:t>
            </a:r>
            <a:r>
              <a:rPr lang="ru-RU" dirty="0"/>
              <a:t> өзара </a:t>
            </a:r>
            <a:r>
              <a:rPr lang="ru-RU" dirty="0" err="1" smtClean="0"/>
              <a:t>іс-әрекетті</a:t>
            </a:r>
            <a:r>
              <a:rPr lang="ru-RU" dirty="0" smtClean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асырады</a:t>
            </a:r>
            <a:r>
              <a:rPr lang="ru-RU" dirty="0" smtClean="0"/>
              <a:t>;</a:t>
            </a:r>
          </a:p>
          <a:p>
            <a:pPr lvl="0" fontAlgn="base">
              <a:buFont typeface="+mj-lt"/>
              <a:buAutoNum type="arabicPeriod"/>
            </a:pPr>
            <a:r>
              <a:rPr lang="ru-RU" dirty="0"/>
              <a:t>білім </a:t>
            </a:r>
            <a:r>
              <a:rPr lang="ru-RU" dirty="0" err="1"/>
              <a:t>алушылар</a:t>
            </a:r>
            <a:r>
              <a:rPr lang="ru-RU" dirty="0"/>
              <a:t> мен </a:t>
            </a:r>
            <a:r>
              <a:rPr lang="ru-RU" dirty="0" err="1"/>
              <a:t>тәрбиеленушілердің</a:t>
            </a:r>
            <a:r>
              <a:rPr lang="ru-RU" dirty="0"/>
              <a:t> жеке </a:t>
            </a:r>
            <a:r>
              <a:rPr lang="ru-RU" dirty="0" err="1"/>
              <a:t>ерекшеліктерін</a:t>
            </a:r>
            <a:r>
              <a:rPr lang="ru-RU" dirty="0"/>
              <a:t> </a:t>
            </a:r>
            <a:r>
              <a:rPr lang="ru-RU" dirty="0" err="1"/>
              <a:t>зерделейді</a:t>
            </a:r>
            <a:r>
              <a:rPr lang="ru-RU" dirty="0" smtClean="0"/>
              <a:t>;</a:t>
            </a:r>
          </a:p>
          <a:p>
            <a:pPr lvl="0" fontAlgn="base">
              <a:buFont typeface="+mj-lt"/>
              <a:buAutoNum type="arabicPeriod"/>
            </a:pPr>
            <a:r>
              <a:rPr lang="ru-RU" dirty="0" err="1"/>
              <a:t>психологпен</a:t>
            </a:r>
            <a:r>
              <a:rPr lang="ru-RU" dirty="0"/>
              <a:t> </a:t>
            </a:r>
            <a:r>
              <a:rPr lang="ru-RU" dirty="0" err="1"/>
              <a:t>бірге</a:t>
            </a:r>
            <a:r>
              <a:rPr lang="ru-RU" dirty="0"/>
              <a:t> </a:t>
            </a:r>
            <a:r>
              <a:rPr lang="ru-RU" dirty="0" err="1"/>
              <a:t>ата-аналарға</a:t>
            </a:r>
            <a:r>
              <a:rPr lang="ru-RU" dirty="0"/>
              <a:t> </a:t>
            </a: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жылына</a:t>
            </a:r>
            <a:r>
              <a:rPr lang="ru-RU" dirty="0"/>
              <a:t> психологиялық диагностика </a:t>
            </a:r>
            <a:r>
              <a:rPr lang="ru-RU" dirty="0" err="1"/>
              <a:t>жүргізу</a:t>
            </a:r>
            <a:r>
              <a:rPr lang="ru-RU" dirty="0"/>
              <a:t> </a:t>
            </a:r>
            <a:r>
              <a:rPr lang="ru-RU" dirty="0" err="1"/>
              <a:t>жоспарын</a:t>
            </a:r>
            <a:r>
              <a:rPr lang="ru-RU" dirty="0"/>
              <a:t> </a:t>
            </a:r>
            <a:r>
              <a:rPr lang="ru-RU" dirty="0" err="1"/>
              <a:t>жеткізеді</a:t>
            </a:r>
            <a:r>
              <a:rPr lang="ru-RU" dirty="0"/>
              <a:t>, </a:t>
            </a:r>
            <a:r>
              <a:rPr lang="ru-RU" dirty="0" err="1"/>
              <a:t>ақпараттандырылған</a:t>
            </a:r>
            <a:r>
              <a:rPr lang="ru-RU" dirty="0"/>
              <a:t> </a:t>
            </a:r>
            <a:r>
              <a:rPr lang="ru-RU" dirty="0" err="1"/>
              <a:t>келісім</a:t>
            </a:r>
            <a:r>
              <a:rPr lang="ru-RU" dirty="0"/>
              <a:t> </a:t>
            </a:r>
            <a:r>
              <a:rPr lang="ru-RU" dirty="0" err="1"/>
              <a:t>хаттамасын</a:t>
            </a:r>
            <a:r>
              <a:rPr lang="ru-RU" dirty="0"/>
              <a:t> </a:t>
            </a:r>
            <a:r>
              <a:rPr lang="ru-RU" dirty="0" err="1" smtClean="0"/>
              <a:t>рәсімдейді</a:t>
            </a:r>
            <a:r>
              <a:rPr lang="ru-RU" dirty="0" smtClean="0"/>
              <a:t>;</a:t>
            </a:r>
          </a:p>
          <a:p>
            <a:pPr lvl="0" fontAlgn="base">
              <a:buFont typeface="+mj-lt"/>
              <a:buAutoNum type="arabicPeriod"/>
            </a:pPr>
            <a:r>
              <a:rPr lang="ru-RU" dirty="0"/>
              <a:t>психологиялық </a:t>
            </a:r>
            <a:r>
              <a:rPr lang="ru-RU" dirty="0" err="1"/>
              <a:t>диагностиканың</a:t>
            </a:r>
            <a:r>
              <a:rPr lang="ru-RU" dirty="0"/>
              <a:t> уақтылы </a:t>
            </a:r>
            <a:r>
              <a:rPr lang="ru-RU" dirty="0" err="1"/>
              <a:t>жүргізілуіне</a:t>
            </a:r>
            <a:r>
              <a:rPr lang="ru-RU" dirty="0"/>
              <a:t>, оның ішінде сынып </a:t>
            </a:r>
            <a:r>
              <a:rPr lang="ru-RU" dirty="0" err="1"/>
              <a:t>сағаттарының</a:t>
            </a:r>
            <a:r>
              <a:rPr lang="ru-RU" dirty="0"/>
              <a:t> </a:t>
            </a:r>
            <a:r>
              <a:rPr lang="ru-RU" dirty="0" err="1"/>
              <a:t>жылдық</a:t>
            </a:r>
            <a:r>
              <a:rPr lang="ru-RU" dirty="0"/>
              <a:t> </a:t>
            </a:r>
            <a:r>
              <a:rPr lang="ru-RU" dirty="0" err="1"/>
              <a:t>жоспарына</a:t>
            </a:r>
            <a:r>
              <a:rPr lang="ru-RU" dirty="0"/>
              <a:t> </a:t>
            </a:r>
            <a:r>
              <a:rPr lang="ru-RU" dirty="0" err="1"/>
              <a:t>ықпал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; </a:t>
            </a:r>
            <a:r>
              <a:rPr lang="ru-RU" dirty="0" err="1"/>
              <a:t>ата-аналар</a:t>
            </a:r>
            <a:r>
              <a:rPr lang="ru-RU" dirty="0"/>
              <a:t> </a:t>
            </a:r>
            <a:r>
              <a:rPr lang="ru-RU" dirty="0" err="1"/>
              <a:t>жиналыстарында</a:t>
            </a:r>
            <a:r>
              <a:rPr lang="ru-RU" dirty="0"/>
              <a:t> </a:t>
            </a:r>
            <a:r>
              <a:rPr lang="ru-RU" dirty="0" err="1"/>
              <a:t>кейінгі</a:t>
            </a:r>
            <a:r>
              <a:rPr lang="ru-RU" dirty="0"/>
              <a:t> рефлексия мен </a:t>
            </a:r>
            <a:r>
              <a:rPr lang="ru-RU" dirty="0" err="1"/>
              <a:t>жалпыланған</a:t>
            </a:r>
            <a:r>
              <a:rPr lang="ru-RU" dirty="0"/>
              <a:t> </a:t>
            </a:r>
            <a:r>
              <a:rPr lang="ru-RU" dirty="0" err="1"/>
              <a:t>нәтижелерді</a:t>
            </a:r>
            <a:r>
              <a:rPr lang="ru-RU" dirty="0"/>
              <a:t> </a:t>
            </a:r>
            <a:r>
              <a:rPr lang="ru-RU" dirty="0" err="1"/>
              <a:t>ұсынуды</a:t>
            </a:r>
            <a:r>
              <a:rPr lang="ru-RU" dirty="0"/>
              <a:t> </a:t>
            </a:r>
            <a:r>
              <a:rPr lang="ru-RU" dirty="0" err="1"/>
              <a:t>ұйымдастырады</a:t>
            </a:r>
            <a:r>
              <a:rPr lang="ru-RU" dirty="0" smtClean="0"/>
              <a:t>;</a:t>
            </a:r>
          </a:p>
          <a:p>
            <a:r>
              <a:rPr lang="ru-RU" dirty="0" smtClean="0"/>
              <a:t>5.білім </a:t>
            </a:r>
            <a:r>
              <a:rPr lang="ru-RU" dirty="0" err="1"/>
              <a:t>алушылар</a:t>
            </a:r>
            <a:r>
              <a:rPr lang="ru-RU" dirty="0"/>
              <a:t> мен </a:t>
            </a:r>
            <a:r>
              <a:rPr lang="ru-RU" dirty="0" err="1"/>
              <a:t>тәрбиеленушілердің</a:t>
            </a:r>
            <a:r>
              <a:rPr lang="ru-RU" dirty="0"/>
              <a:t> </a:t>
            </a:r>
            <a:r>
              <a:rPr lang="ru-RU" dirty="0" err="1"/>
              <a:t>үлгерімі</a:t>
            </a:r>
            <a:r>
              <a:rPr lang="ru-RU" dirty="0"/>
              <a:t> мен жалпы даму </a:t>
            </a:r>
            <a:r>
              <a:rPr lang="ru-RU" dirty="0" err="1"/>
              <a:t>динамикасының</a:t>
            </a:r>
            <a:r>
              <a:rPr lang="ru-RU" dirty="0"/>
              <a:t> </a:t>
            </a:r>
            <a:r>
              <a:rPr lang="ru-RU" dirty="0" err="1"/>
              <a:t>жай-күйін</a:t>
            </a:r>
            <a:r>
              <a:rPr lang="ru-RU" dirty="0"/>
              <a:t> </a:t>
            </a:r>
            <a:r>
              <a:rPr lang="ru-RU" dirty="0" err="1"/>
              <a:t>талдауды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асырады</a:t>
            </a:r>
            <a:r>
              <a:rPr lang="ru-RU" dirty="0"/>
              <a:t>;</a:t>
            </a:r>
          </a:p>
          <a:p>
            <a:r>
              <a:rPr lang="ru-RU" dirty="0" smtClean="0"/>
              <a:t>6.</a:t>
            </a:r>
            <a:r>
              <a:rPr lang="ru-RU" dirty="0"/>
              <a:t> білім </a:t>
            </a:r>
            <a:r>
              <a:rPr lang="ru-RU" dirty="0" err="1"/>
              <a:t>алушылар</a:t>
            </a:r>
            <a:r>
              <a:rPr lang="ru-RU" dirty="0"/>
              <a:t> мен </a:t>
            </a:r>
            <a:r>
              <a:rPr lang="ru-RU" dirty="0" err="1"/>
              <a:t>тәрбиеленушілер</a:t>
            </a:r>
            <a:r>
              <a:rPr lang="ru-RU" dirty="0"/>
              <a:t> </a:t>
            </a:r>
            <a:r>
              <a:rPr lang="ru-RU" dirty="0" err="1"/>
              <a:t>арасындағы</a:t>
            </a:r>
            <a:r>
              <a:rPr lang="ru-RU" dirty="0"/>
              <a:t> </a:t>
            </a:r>
            <a:r>
              <a:rPr lang="ru-RU" dirty="0" err="1"/>
              <a:t>тұлғааралық</a:t>
            </a:r>
            <a:r>
              <a:rPr lang="ru-RU" dirty="0"/>
              <a:t> </a:t>
            </a:r>
            <a:r>
              <a:rPr lang="ru-RU" dirty="0" err="1"/>
              <a:t>қарым-қатынастарды</a:t>
            </a:r>
            <a:r>
              <a:rPr lang="ru-RU" dirty="0"/>
              <a:t> </a:t>
            </a:r>
            <a:r>
              <a:rPr lang="ru-RU" dirty="0" err="1"/>
              <a:t>реттейді</a:t>
            </a:r>
            <a:r>
              <a:rPr lang="ru-RU" dirty="0" smtClean="0"/>
              <a:t>; </a:t>
            </a:r>
          </a:p>
          <a:p>
            <a:r>
              <a:rPr lang="ru-RU" dirty="0" smtClean="0"/>
              <a:t>7. </a:t>
            </a:r>
            <a:r>
              <a:rPr lang="ru-RU" dirty="0"/>
              <a:t>сынып </a:t>
            </a:r>
            <a:r>
              <a:rPr lang="ru-RU" dirty="0" err="1"/>
              <a:t>ұжымында</a:t>
            </a:r>
            <a:r>
              <a:rPr lang="ru-RU" dirty="0"/>
              <a:t> жалпы қолайлы психологиялық </a:t>
            </a:r>
            <a:r>
              <a:rPr lang="ru-RU" dirty="0" err="1"/>
              <a:t>климатқа</a:t>
            </a:r>
            <a:r>
              <a:rPr lang="ru-RU" dirty="0"/>
              <a:t> </a:t>
            </a:r>
            <a:r>
              <a:rPr lang="ru-RU" dirty="0" err="1"/>
              <a:t>ықпал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8.білім </a:t>
            </a:r>
            <a:r>
              <a:rPr lang="ru-RU" dirty="0" err="1"/>
              <a:t>алушылар</a:t>
            </a:r>
            <a:r>
              <a:rPr lang="ru-RU" dirty="0"/>
              <a:t> мен </a:t>
            </a:r>
            <a:r>
              <a:rPr lang="ru-RU" dirty="0" err="1"/>
              <a:t>тәрбиеленушілерге</a:t>
            </a:r>
            <a:r>
              <a:rPr lang="ru-RU" dirty="0"/>
              <a:t> коммуникативтік </a:t>
            </a:r>
            <a:r>
              <a:rPr lang="ru-RU" dirty="0" err="1"/>
              <a:t>қасиеттерді</a:t>
            </a:r>
            <a:r>
              <a:rPr lang="ru-RU" dirty="0"/>
              <a:t> </a:t>
            </a:r>
            <a:r>
              <a:rPr lang="ru-RU" dirty="0" err="1"/>
              <a:t>қалыптастыруға</a:t>
            </a:r>
            <a:r>
              <a:rPr lang="ru-RU" dirty="0"/>
              <a:t> көмек </a:t>
            </a:r>
            <a:r>
              <a:rPr lang="ru-RU" dirty="0" err="1"/>
              <a:t>көрсетеді</a:t>
            </a:r>
            <a:r>
              <a:rPr lang="ru-RU" dirty="0" smtClean="0"/>
              <a:t>;</a:t>
            </a:r>
          </a:p>
          <a:p>
            <a:r>
              <a:rPr lang="ru-RU" dirty="0"/>
              <a:t>9.білім беру </a:t>
            </a:r>
            <a:r>
              <a:rPr lang="ru-RU" dirty="0" err="1"/>
              <a:t>процесіне</a:t>
            </a:r>
            <a:r>
              <a:rPr lang="ru-RU" dirty="0"/>
              <a:t> </a:t>
            </a:r>
            <a:r>
              <a:rPr lang="ru-RU" dirty="0" err="1"/>
              <a:t>қатысушылар</a:t>
            </a:r>
            <a:r>
              <a:rPr lang="ru-RU" dirty="0"/>
              <a:t> </a:t>
            </a:r>
            <a:r>
              <a:rPr lang="ru-RU" dirty="0" err="1"/>
              <a:t>арасындағы</a:t>
            </a:r>
            <a:r>
              <a:rPr lang="ru-RU" dirty="0"/>
              <a:t> </a:t>
            </a:r>
            <a:r>
              <a:rPr lang="ru-RU" dirty="0" err="1"/>
              <a:t>ынтымақтастыққа</a:t>
            </a:r>
            <a:r>
              <a:rPr lang="ru-RU" dirty="0"/>
              <a:t> </a:t>
            </a:r>
            <a:r>
              <a:rPr lang="ru-RU" dirty="0" err="1"/>
              <a:t>жәрдемдеседі</a:t>
            </a:r>
            <a:r>
              <a:rPr lang="ru-RU" dirty="0"/>
              <a:t>.</a:t>
            </a:r>
          </a:p>
          <a:p>
            <a:r>
              <a:rPr lang="ru-RU" dirty="0" smtClean="0"/>
              <a:t>10.сынып </a:t>
            </a:r>
            <a:r>
              <a:rPr lang="ru-RU" dirty="0" err="1"/>
              <a:t>оқушылары</a:t>
            </a:r>
            <a:r>
              <a:rPr lang="ru-RU" dirty="0"/>
              <a:t> мен </a:t>
            </a:r>
            <a:r>
              <a:rPr lang="ru-RU" dirty="0" err="1"/>
              <a:t>тәрбиеленушілерінің</a:t>
            </a:r>
            <a:r>
              <a:rPr lang="ru-RU" dirty="0"/>
              <a:t> </a:t>
            </a:r>
            <a:r>
              <a:rPr lang="ru-RU" dirty="0" err="1"/>
              <a:t>үлгерімін</a:t>
            </a:r>
            <a:r>
              <a:rPr lang="ru-RU" dirty="0"/>
              <a:t>, </a:t>
            </a:r>
            <a:r>
              <a:rPr lang="ru-RU" dirty="0" err="1"/>
              <a:t>сабаққа</a:t>
            </a:r>
            <a:r>
              <a:rPr lang="ru-RU" dirty="0"/>
              <a:t> </a:t>
            </a:r>
            <a:r>
              <a:rPr lang="ru-RU" dirty="0" err="1"/>
              <a:t>қатысуын</a:t>
            </a:r>
            <a:r>
              <a:rPr lang="ru-RU" dirty="0"/>
              <a:t>, </a:t>
            </a:r>
            <a:r>
              <a:rPr lang="ru-RU" dirty="0" err="1"/>
              <a:t>сыртқы</a:t>
            </a:r>
            <a:r>
              <a:rPr lang="ru-RU" dirty="0"/>
              <a:t> </a:t>
            </a:r>
            <a:r>
              <a:rPr lang="ru-RU" dirty="0" err="1"/>
              <a:t>түрін</a:t>
            </a:r>
            <a:r>
              <a:rPr lang="ru-RU" dirty="0"/>
              <a:t>, </a:t>
            </a:r>
            <a:r>
              <a:rPr lang="ru-RU" dirty="0" err="1"/>
              <a:t>эмоционалды</a:t>
            </a:r>
            <a:r>
              <a:rPr lang="ru-RU" dirty="0"/>
              <a:t>-психологиялық </a:t>
            </a:r>
            <a:r>
              <a:rPr lang="ru-RU" dirty="0" err="1"/>
              <a:t>жағдайын</a:t>
            </a:r>
            <a:r>
              <a:rPr lang="ru-RU" dirty="0"/>
              <a:t> </a:t>
            </a:r>
            <a:r>
              <a:rPr lang="ru-RU" dirty="0" err="1"/>
              <a:t>бақылауды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асырады</a:t>
            </a:r>
            <a:r>
              <a:rPr lang="ru-RU" dirty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203684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>
                <a:solidFill>
                  <a:srgbClr val="0070C0"/>
                </a:solidFill>
              </a:rPr>
              <a:t>13</a:t>
            </a:r>
            <a:r>
              <a:rPr lang="ru-RU" b="1" dirty="0">
                <a:solidFill>
                  <a:schemeClr val="accent1"/>
                </a:solidFill>
              </a:rPr>
              <a:t>. Психологиялық </a:t>
            </a:r>
            <a:r>
              <a:rPr lang="ru-RU" b="1" dirty="0" err="1">
                <a:solidFill>
                  <a:schemeClr val="accent1"/>
                </a:solidFill>
              </a:rPr>
              <a:t>қызметтің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smtClean="0">
                <a:solidFill>
                  <a:schemeClr val="accent1"/>
                </a:solidFill>
              </a:rPr>
              <a:t>жұмысындағы сынып </a:t>
            </a:r>
            <a:r>
              <a:rPr lang="ru-RU" b="1" dirty="0" err="1" smtClean="0">
                <a:solidFill>
                  <a:schemeClr val="accent1"/>
                </a:solidFill>
              </a:rPr>
              <a:t>жетекші</a:t>
            </a:r>
            <a:r>
              <a:rPr lang="ru-RU" b="1" dirty="0" smtClean="0">
                <a:solidFill>
                  <a:schemeClr val="accent1"/>
                </a:solidFill>
              </a:rPr>
              <a:t>(куратор</a:t>
            </a:r>
            <a:r>
              <a:rPr lang="ru-RU" b="1" dirty="0">
                <a:solidFill>
                  <a:schemeClr val="accent1"/>
                </a:solidFill>
              </a:rPr>
              <a:t>) :</a:t>
            </a:r>
          </a:p>
        </p:txBody>
      </p:sp>
    </p:spTree>
    <p:extLst>
      <p:ext uri="{BB962C8B-B14F-4D97-AF65-F5344CB8AC3E}">
        <p14:creationId xmlns:p14="http://schemas.microsoft.com/office/powerpoint/2010/main" val="654132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Прямоугольник 1"/>
          <p:cNvSpPr/>
          <p:nvPr/>
        </p:nvSpPr>
        <p:spPr>
          <a:xfrm>
            <a:off x="323528" y="1028343"/>
            <a:ext cx="84969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>
                <a:solidFill>
                  <a:srgbClr val="0070C0"/>
                </a:solidFill>
              </a:rPr>
              <a:t>16. </a:t>
            </a:r>
            <a:r>
              <a:rPr lang="ru-RU" b="1" dirty="0">
                <a:solidFill>
                  <a:schemeClr val="accent1"/>
                </a:solidFill>
              </a:rPr>
              <a:t>Психологиялық </a:t>
            </a:r>
            <a:r>
              <a:rPr lang="ru-RU" b="1" dirty="0" err="1">
                <a:solidFill>
                  <a:schemeClr val="accent1"/>
                </a:solidFill>
              </a:rPr>
              <a:t>қызметтің</a:t>
            </a:r>
            <a:r>
              <a:rPr lang="ru-RU" b="1" dirty="0">
                <a:solidFill>
                  <a:schemeClr val="accent1"/>
                </a:solidFill>
              </a:rPr>
              <a:t> жұмысындағы </a:t>
            </a:r>
            <a:r>
              <a:rPr lang="ru-RU" b="1" dirty="0" err="1">
                <a:solidFill>
                  <a:schemeClr val="accent1"/>
                </a:solidFill>
              </a:rPr>
              <a:t>пән-педагогтер</a:t>
            </a:r>
            <a:r>
              <a:rPr lang="ru-RU" b="1" dirty="0" smtClean="0">
                <a:solidFill>
                  <a:schemeClr val="accent1"/>
                </a:solidFill>
              </a:rPr>
              <a:t>:</a:t>
            </a:r>
          </a:p>
          <a:p>
            <a:pPr marL="342900" indent="-342900" fontAlgn="base">
              <a:buAutoNum type="arabicParenR"/>
            </a:pPr>
            <a:r>
              <a:rPr lang="ru-RU" dirty="0" smtClean="0"/>
              <a:t>білім </a:t>
            </a:r>
            <a:r>
              <a:rPr lang="ru-RU" dirty="0" err="1"/>
              <a:t>алушылар</a:t>
            </a:r>
            <a:r>
              <a:rPr lang="ru-RU" dirty="0"/>
              <a:t> мен </a:t>
            </a:r>
            <a:r>
              <a:rPr lang="ru-RU" dirty="0" err="1"/>
              <a:t>тәрбиеленушілердің</a:t>
            </a:r>
            <a:r>
              <a:rPr lang="ru-RU" dirty="0"/>
              <a:t> жеке </a:t>
            </a:r>
            <a:r>
              <a:rPr lang="ru-RU" dirty="0" err="1"/>
              <a:t>мүмкіндіктері</a:t>
            </a:r>
            <a:r>
              <a:rPr lang="ru-RU" dirty="0"/>
              <a:t> мен </a:t>
            </a:r>
            <a:r>
              <a:rPr lang="ru-RU" dirty="0" err="1"/>
              <a:t>ерекше</a:t>
            </a:r>
            <a:r>
              <a:rPr lang="ru-RU" dirty="0"/>
              <a:t> </a:t>
            </a:r>
            <a:r>
              <a:rPr lang="ru-RU" dirty="0" err="1"/>
              <a:t>қажеттіліктерін</a:t>
            </a:r>
            <a:r>
              <a:rPr lang="ru-RU" dirty="0"/>
              <a:t> </a:t>
            </a:r>
            <a:r>
              <a:rPr lang="ru-RU" dirty="0" err="1"/>
              <a:t>ескере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smtClean="0"/>
              <a:t>жеке </a:t>
            </a: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жоспарлары</a:t>
            </a:r>
            <a:r>
              <a:rPr lang="ru-RU" dirty="0"/>
              <a:t> мен </a:t>
            </a:r>
            <a:r>
              <a:rPr lang="ru-RU" dirty="0" err="1"/>
              <a:t>бағдарламаларын</a:t>
            </a:r>
            <a:r>
              <a:rPr lang="ru-RU" dirty="0"/>
              <a:t> </a:t>
            </a:r>
            <a:r>
              <a:rPr lang="ru-RU" dirty="0" err="1"/>
              <a:t>жасайды</a:t>
            </a:r>
            <a:r>
              <a:rPr lang="ru-RU" dirty="0" smtClean="0"/>
              <a:t>;</a:t>
            </a:r>
          </a:p>
          <a:p>
            <a:pPr marL="342900" indent="-342900" fontAlgn="base">
              <a:buAutoNum type="arabicParenR"/>
            </a:pPr>
            <a:r>
              <a:rPr lang="ru-RU" dirty="0"/>
              <a:t>білім </a:t>
            </a:r>
            <a:r>
              <a:rPr lang="ru-RU" dirty="0" err="1"/>
              <a:t>алушы</a:t>
            </a:r>
            <a:r>
              <a:rPr lang="ru-RU" dirty="0"/>
              <a:t> мен </a:t>
            </a:r>
            <a:r>
              <a:rPr lang="ru-RU" dirty="0" err="1"/>
              <a:t>тәрбиеленушінің</a:t>
            </a:r>
            <a:r>
              <a:rPr lang="ru-RU" dirty="0"/>
              <a:t> </a:t>
            </a: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нәтижелерін</a:t>
            </a:r>
            <a:r>
              <a:rPr lang="ru-RU" dirty="0"/>
              <a:t> (</a:t>
            </a:r>
            <a:r>
              <a:rPr lang="ru-RU" dirty="0" err="1"/>
              <a:t>жетістіктерін</a:t>
            </a:r>
            <a:r>
              <a:rPr lang="ru-RU" dirty="0"/>
              <a:t>) </a:t>
            </a:r>
            <a:r>
              <a:rPr lang="ru-RU" dirty="0" err="1"/>
              <a:t>бағалау</a:t>
            </a:r>
            <a:r>
              <a:rPr lang="ru-RU" dirty="0"/>
              <a:t> </a:t>
            </a:r>
            <a:r>
              <a:rPr lang="ru-RU" dirty="0" err="1"/>
              <a:t>тәсілдерін</a:t>
            </a:r>
            <a:r>
              <a:rPr lang="ru-RU" dirty="0"/>
              <a:t> </a:t>
            </a:r>
            <a:r>
              <a:rPr lang="ru-RU" dirty="0" err="1"/>
              <a:t>түзетуді</a:t>
            </a:r>
            <a:r>
              <a:rPr lang="ru-RU" dirty="0"/>
              <a:t>, оның жеке </a:t>
            </a:r>
            <a:r>
              <a:rPr lang="ru-RU" dirty="0" err="1"/>
              <a:t>мүмкіндіктері</a:t>
            </a:r>
            <a:r>
              <a:rPr lang="ru-RU" dirty="0"/>
              <a:t> мен </a:t>
            </a:r>
            <a:r>
              <a:rPr lang="ru-RU" dirty="0" err="1"/>
              <a:t>ерекше</a:t>
            </a:r>
            <a:r>
              <a:rPr lang="ru-RU" dirty="0"/>
              <a:t> </a:t>
            </a:r>
            <a:r>
              <a:rPr lang="ru-RU" dirty="0" err="1"/>
              <a:t>қажеттіліктеріне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бағалау</a:t>
            </a:r>
            <a:r>
              <a:rPr lang="ru-RU" dirty="0"/>
              <a:t> </a:t>
            </a:r>
            <a:r>
              <a:rPr lang="ru-RU" dirty="0" err="1" smtClean="0"/>
              <a:t>өлшем</a:t>
            </a:r>
            <a:r>
              <a:rPr lang="ru-RU" dirty="0" smtClean="0"/>
              <a:t> </a:t>
            </a:r>
            <a:r>
              <a:rPr lang="ru-RU" dirty="0" err="1" smtClean="0"/>
              <a:t>шарттары</a:t>
            </a:r>
            <a:r>
              <a:rPr lang="ru-RU" dirty="0" smtClean="0"/>
              <a:t> </a:t>
            </a:r>
            <a:r>
              <a:rPr lang="ru-RU" dirty="0"/>
              <a:t>мен </a:t>
            </a:r>
            <a:r>
              <a:rPr lang="ru-RU" dirty="0" err="1"/>
              <a:t>бақылау</a:t>
            </a:r>
            <a:r>
              <a:rPr lang="ru-RU" dirty="0"/>
              <a:t> </a:t>
            </a:r>
            <a:r>
              <a:rPr lang="ru-RU" dirty="0" err="1"/>
              <a:t>тапсырмаларының</a:t>
            </a:r>
            <a:r>
              <a:rPr lang="ru-RU" dirty="0"/>
              <a:t> </a:t>
            </a:r>
            <a:r>
              <a:rPr lang="ru-RU" dirty="0" err="1"/>
              <a:t>сәйкестігін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 smtClean="0"/>
              <a:t>;</a:t>
            </a:r>
          </a:p>
          <a:p>
            <a:pPr marL="342900" indent="-342900" fontAlgn="base">
              <a:buAutoNum type="arabicParenR"/>
            </a:pPr>
            <a:r>
              <a:rPr lang="ru-RU" dirty="0" err="1"/>
              <a:t>оқытудың</a:t>
            </a:r>
            <a:r>
              <a:rPr lang="ru-RU" dirty="0"/>
              <a:t> </a:t>
            </a:r>
            <a:r>
              <a:rPr lang="ru-RU" dirty="0" err="1"/>
              <a:t>вариативті</a:t>
            </a:r>
            <a:r>
              <a:rPr lang="ru-RU" dirty="0"/>
              <a:t>, </a:t>
            </a:r>
            <a:r>
              <a:rPr lang="ru-RU" dirty="0" err="1"/>
              <a:t>арнайы</a:t>
            </a:r>
            <a:r>
              <a:rPr lang="ru-RU" dirty="0"/>
              <a:t> және </a:t>
            </a:r>
            <a:r>
              <a:rPr lang="ru-RU" dirty="0" err="1"/>
              <a:t>балама</a:t>
            </a:r>
            <a:r>
              <a:rPr lang="ru-RU" dirty="0"/>
              <a:t> </a:t>
            </a:r>
            <a:r>
              <a:rPr lang="ru-RU" dirty="0" err="1"/>
              <a:t>әдістері</a:t>
            </a:r>
            <a:r>
              <a:rPr lang="ru-RU" dirty="0"/>
              <a:t> мен </a:t>
            </a:r>
            <a:r>
              <a:rPr lang="ru-RU" dirty="0" err="1"/>
              <a:t>технологияларын</a:t>
            </a:r>
            <a:r>
              <a:rPr lang="ru-RU" dirty="0"/>
              <a:t> </a:t>
            </a:r>
            <a:r>
              <a:rPr lang="ru-RU" dirty="0" err="1"/>
              <a:t>қолданады</a:t>
            </a:r>
            <a:r>
              <a:rPr lang="ru-RU" dirty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3905754"/>
            <a:ext cx="84969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>
                <a:solidFill>
                  <a:srgbClr val="0070C0"/>
                </a:solidFill>
              </a:rPr>
              <a:t>17. </a:t>
            </a:r>
            <a:r>
              <a:rPr lang="ru-RU" b="1" dirty="0">
                <a:solidFill>
                  <a:schemeClr val="accent1"/>
                </a:solidFill>
              </a:rPr>
              <a:t>Психологиялық </a:t>
            </a:r>
            <a:r>
              <a:rPr lang="ru-RU" b="1" dirty="0" err="1">
                <a:solidFill>
                  <a:schemeClr val="accent1"/>
                </a:solidFill>
              </a:rPr>
              <a:t>қызметтің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smtClean="0">
                <a:solidFill>
                  <a:schemeClr val="accent1"/>
                </a:solidFill>
              </a:rPr>
              <a:t>жұмысындағы </a:t>
            </a:r>
            <a:r>
              <a:rPr lang="ru-RU" b="1" dirty="0" err="1">
                <a:solidFill>
                  <a:schemeClr val="accent1"/>
                </a:solidFill>
              </a:rPr>
              <a:t>интернаттық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ұйымның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тәрбиешісі</a:t>
            </a:r>
            <a:r>
              <a:rPr lang="ru-RU" b="1" dirty="0">
                <a:solidFill>
                  <a:schemeClr val="accent1"/>
                </a:solidFill>
              </a:rPr>
              <a:t>:</a:t>
            </a:r>
          </a:p>
          <a:p>
            <a:pPr marL="342900" indent="-342900" fontAlgn="base">
              <a:buAutoNum type="arabicParenR"/>
            </a:pPr>
            <a:r>
              <a:rPr lang="ru-RU" dirty="0" err="1" smtClean="0"/>
              <a:t>тәрбие</a:t>
            </a:r>
            <a:r>
              <a:rPr lang="ru-RU" dirty="0" smtClean="0"/>
              <a:t> </a:t>
            </a:r>
            <a:r>
              <a:rPr lang="ru-RU" dirty="0" err="1"/>
              <a:t>жұмысының</a:t>
            </a:r>
            <a:r>
              <a:rPr lang="ru-RU" dirty="0"/>
              <a:t> </a:t>
            </a:r>
            <a:r>
              <a:rPr lang="ru-RU" dirty="0" err="1"/>
              <a:t>мазмұнын</a:t>
            </a:r>
            <a:r>
              <a:rPr lang="ru-RU" dirty="0"/>
              <a:t>, </a:t>
            </a:r>
            <a:r>
              <a:rPr lang="ru-RU" dirty="0" err="1"/>
              <a:t>нысандары</a:t>
            </a:r>
            <a:r>
              <a:rPr lang="ru-RU" dirty="0"/>
              <a:t> мен </a:t>
            </a:r>
            <a:r>
              <a:rPr lang="ru-RU" dirty="0" err="1"/>
              <a:t>әдістерін</a:t>
            </a:r>
            <a:r>
              <a:rPr lang="ru-RU" dirty="0"/>
              <a:t> </a:t>
            </a:r>
            <a:r>
              <a:rPr lang="ru-RU" dirty="0" err="1"/>
              <a:t>жетілдіреді</a:t>
            </a:r>
            <a:r>
              <a:rPr lang="ru-RU" dirty="0" smtClean="0"/>
              <a:t>;</a:t>
            </a:r>
          </a:p>
          <a:p>
            <a:pPr marL="342900" indent="-342900" fontAlgn="base">
              <a:buAutoNum type="arabicParenR"/>
            </a:pPr>
            <a:r>
              <a:rPr lang="ru-RU" dirty="0" err="1"/>
              <a:t>тәрбиеленушілердің</a:t>
            </a:r>
            <a:r>
              <a:rPr lang="ru-RU" dirty="0"/>
              <a:t> </a:t>
            </a:r>
            <a:r>
              <a:rPr lang="ru-RU" dirty="0" err="1"/>
              <a:t>құқықтарын</a:t>
            </a:r>
            <a:r>
              <a:rPr lang="ru-RU" dirty="0"/>
              <a:t> </a:t>
            </a:r>
            <a:r>
              <a:rPr lang="ru-RU" dirty="0" err="1"/>
              <a:t>іске</a:t>
            </a:r>
            <a:r>
              <a:rPr lang="ru-RU" dirty="0"/>
              <a:t> </a:t>
            </a:r>
            <a:r>
              <a:rPr lang="ru-RU" dirty="0" err="1"/>
              <a:t>асыруға</a:t>
            </a:r>
            <a:r>
              <a:rPr lang="ru-RU" dirty="0"/>
              <a:t> </a:t>
            </a:r>
            <a:r>
              <a:rPr lang="ru-RU" dirty="0" err="1"/>
              <a:t>ықпал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, </a:t>
            </a:r>
            <a:r>
              <a:rPr lang="ru-RU" dirty="0" err="1"/>
              <a:t>тәрбиеленушілермен</a:t>
            </a:r>
            <a:r>
              <a:rPr lang="ru-RU" dirty="0"/>
              <a:t> </a:t>
            </a:r>
            <a:r>
              <a:rPr lang="ru-RU" dirty="0" err="1"/>
              <a:t>жұмысты</a:t>
            </a:r>
            <a:r>
              <a:rPr lang="ru-RU" dirty="0"/>
              <a:t> </a:t>
            </a:r>
            <a:r>
              <a:rPr lang="ru-RU" dirty="0" err="1"/>
              <a:t>ұйымдастырады</a:t>
            </a:r>
            <a:r>
              <a:rPr lang="ru-RU" dirty="0"/>
              <a:t>, </a:t>
            </a:r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Республикасының</a:t>
            </a:r>
            <a:r>
              <a:rPr lang="ru-RU" dirty="0"/>
              <a:t> </a:t>
            </a:r>
            <a:r>
              <a:rPr lang="ru-RU" dirty="0" err="1"/>
              <a:t>заңнамалық</a:t>
            </a:r>
            <a:r>
              <a:rPr lang="ru-RU" dirty="0"/>
              <a:t> </a:t>
            </a:r>
            <a:r>
              <a:rPr lang="ru-RU" dirty="0" err="1"/>
              <a:t>актілеріне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олардың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құқықтары</a:t>
            </a:r>
            <a:r>
              <a:rPr lang="ru-RU" dirty="0"/>
              <a:t> мен </a:t>
            </a:r>
            <a:r>
              <a:rPr lang="ru-RU" dirty="0" err="1"/>
              <a:t>мүдделерін</a:t>
            </a:r>
            <a:r>
              <a:rPr lang="ru-RU" dirty="0"/>
              <a:t> </a:t>
            </a:r>
            <a:r>
              <a:rPr lang="ru-RU" dirty="0" err="1"/>
              <a:t>қорғайды</a:t>
            </a:r>
            <a:r>
              <a:rPr lang="ru-RU" dirty="0" smtClean="0"/>
              <a:t>;</a:t>
            </a:r>
          </a:p>
          <a:p>
            <a:pPr marL="342900" indent="-342900" fontAlgn="base">
              <a:buAutoNum type="arabicParenR"/>
            </a:pPr>
            <a:r>
              <a:rPr lang="ru-RU" dirty="0" err="1"/>
              <a:t>жасөспірімдер</a:t>
            </a:r>
            <a:r>
              <a:rPr lang="ru-RU" dirty="0"/>
              <a:t> </a:t>
            </a:r>
            <a:r>
              <a:rPr lang="ru-RU" dirty="0" err="1"/>
              <a:t>арасында</a:t>
            </a:r>
            <a:r>
              <a:rPr lang="ru-RU" dirty="0"/>
              <a:t> </a:t>
            </a:r>
            <a:r>
              <a:rPr lang="ru-RU" dirty="0" err="1"/>
              <a:t>құқық</a:t>
            </a:r>
            <a:r>
              <a:rPr lang="ru-RU" dirty="0"/>
              <a:t> </a:t>
            </a:r>
            <a:r>
              <a:rPr lang="ru-RU" dirty="0" err="1"/>
              <a:t>бұзушылықтың</a:t>
            </a:r>
            <a:r>
              <a:rPr lang="ru-RU" dirty="0"/>
              <a:t> алдын алу бойынша </a:t>
            </a:r>
            <a:r>
              <a:rPr lang="ru-RU" dirty="0" err="1"/>
              <a:t>жұмысты</a:t>
            </a:r>
            <a:r>
              <a:rPr lang="ru-RU" dirty="0"/>
              <a:t> </a:t>
            </a:r>
            <a:r>
              <a:rPr lang="ru-RU" dirty="0" err="1"/>
              <a:t>ұйымдастырады</a:t>
            </a:r>
            <a:r>
              <a:rPr lang="ru-RU" dirty="0" smtClean="0"/>
              <a:t>;</a:t>
            </a:r>
          </a:p>
          <a:p>
            <a:pPr marL="342900" indent="-342900" fontAlgn="base">
              <a:buAutoNum type="arabicParenR"/>
            </a:pPr>
            <a:r>
              <a:rPr lang="ru-RU" dirty="0" err="1"/>
              <a:t>ата-аналармен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қамқоршылармен</a:t>
            </a:r>
            <a:r>
              <a:rPr lang="ru-RU" dirty="0"/>
              <a:t> </a:t>
            </a:r>
            <a:r>
              <a:rPr lang="ru-RU" dirty="0" err="1"/>
              <a:t>байланыс</a:t>
            </a:r>
            <a:r>
              <a:rPr lang="ru-RU" dirty="0"/>
              <a:t> </a:t>
            </a:r>
            <a:r>
              <a:rPr lang="ru-RU" dirty="0" err="1"/>
              <a:t>орнатады</a:t>
            </a:r>
            <a:r>
              <a:rPr lang="ru-RU" dirty="0" smtClean="0"/>
              <a:t>;</a:t>
            </a:r>
          </a:p>
          <a:p>
            <a:pPr marL="342900" indent="-342900" fontAlgn="base">
              <a:buAutoNum type="arabicParenR"/>
            </a:pPr>
            <a:r>
              <a:rPr lang="ru-RU" dirty="0" err="1"/>
              <a:t>тәрбиеленушілермен</a:t>
            </a:r>
            <a:r>
              <a:rPr lang="ru-RU" dirty="0"/>
              <a:t> жеке жұмыс </a:t>
            </a:r>
            <a:r>
              <a:rPr lang="ru-RU" dirty="0" err="1"/>
              <a:t>жүргізеді</a:t>
            </a:r>
            <a:r>
              <a:rPr lang="ru-RU" dirty="0"/>
              <a:t> және олардың </a:t>
            </a:r>
            <a:r>
              <a:rPr lang="ru-RU" dirty="0" err="1"/>
              <a:t>өмірі</a:t>
            </a:r>
            <a:r>
              <a:rPr lang="ru-RU" dirty="0"/>
              <a:t> мен </a:t>
            </a:r>
            <a:r>
              <a:rPr lang="ru-RU" dirty="0" err="1"/>
              <a:t>денсаулығын</a:t>
            </a:r>
            <a:r>
              <a:rPr lang="ru-RU" dirty="0"/>
              <a:t> </a:t>
            </a:r>
            <a:r>
              <a:rPr lang="ru-RU" dirty="0" err="1"/>
              <a:t>қорғауды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2113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Прямоугольник 1"/>
          <p:cNvSpPr/>
          <p:nvPr/>
        </p:nvSpPr>
        <p:spPr>
          <a:xfrm>
            <a:off x="251520" y="707637"/>
            <a:ext cx="4572000" cy="37702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ru-RU" dirty="0" smtClean="0">
                <a:solidFill>
                  <a:srgbClr val="0070C0"/>
                </a:solidFill>
              </a:rPr>
              <a:t>педагог-психолог үшін</a:t>
            </a:r>
            <a:r>
              <a:rPr lang="ru-RU" dirty="0" smtClean="0"/>
              <a:t>: 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sz="1700" dirty="0" err="1"/>
              <a:t>нормативтік</a:t>
            </a:r>
            <a:r>
              <a:rPr lang="ru-RU" sz="1700" dirty="0"/>
              <a:t> </a:t>
            </a:r>
            <a:r>
              <a:rPr lang="ru-RU" sz="1700" dirty="0" err="1"/>
              <a:t>құқықтық</a:t>
            </a:r>
            <a:r>
              <a:rPr lang="ru-RU" sz="1700" dirty="0"/>
              <a:t> </a:t>
            </a:r>
            <a:r>
              <a:rPr lang="ru-RU" sz="1700" dirty="0" err="1"/>
              <a:t>актілердің</a:t>
            </a:r>
            <a:r>
              <a:rPr lang="ru-RU" sz="1700" dirty="0"/>
              <a:t> </a:t>
            </a:r>
            <a:r>
              <a:rPr lang="ru-RU" sz="1700" dirty="0" err="1"/>
              <a:t>тізбесі</a:t>
            </a:r>
            <a:r>
              <a:rPr lang="ru-RU" sz="1700" dirty="0" smtClean="0"/>
              <a:t>, 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sz="1700" dirty="0"/>
              <a:t>ж</a:t>
            </a:r>
            <a:r>
              <a:rPr lang="ru-RU" sz="1700" dirty="0" smtClean="0"/>
              <a:t>ұмыс </a:t>
            </a:r>
            <a:r>
              <a:rPr lang="ru-RU" sz="1700" dirty="0" err="1" smtClean="0"/>
              <a:t>жоспары</a:t>
            </a:r>
            <a:r>
              <a:rPr lang="ru-RU" sz="1700" dirty="0" smtClean="0"/>
              <a:t>,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sz="1700" dirty="0" smtClean="0"/>
              <a:t> </a:t>
            </a:r>
            <a:r>
              <a:rPr lang="ru-RU" sz="1700" dirty="0" err="1" smtClean="0"/>
              <a:t>есептер</a:t>
            </a:r>
            <a:r>
              <a:rPr lang="ru-RU" sz="1700" dirty="0" smtClean="0"/>
              <a:t> </a:t>
            </a:r>
            <a:r>
              <a:rPr lang="ru-RU" sz="1700" dirty="0" smtClean="0"/>
              <a:t>және </a:t>
            </a:r>
            <a:r>
              <a:rPr lang="ru-RU" sz="1700" dirty="0" err="1" smtClean="0"/>
              <a:t>аналитикалық</a:t>
            </a:r>
            <a:r>
              <a:rPr lang="ru-RU" sz="1700" dirty="0" smtClean="0"/>
              <a:t> </a:t>
            </a:r>
            <a:r>
              <a:rPr lang="ru-RU" sz="1700" dirty="0" err="1" smtClean="0"/>
              <a:t>анықтамалар</a:t>
            </a:r>
            <a:r>
              <a:rPr lang="ru-RU" sz="1700" dirty="0" smtClean="0"/>
              <a:t>, 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sz="1700" dirty="0" err="1"/>
              <a:t>топтық</a:t>
            </a:r>
            <a:r>
              <a:rPr lang="ru-RU" sz="1700" dirty="0"/>
              <a:t> және жеке </a:t>
            </a:r>
            <a:r>
              <a:rPr lang="ru-RU" sz="1700" dirty="0" err="1"/>
              <a:t>жұмысты</a:t>
            </a:r>
            <a:r>
              <a:rPr lang="ru-RU" sz="1700" dirty="0"/>
              <a:t> </a:t>
            </a:r>
            <a:r>
              <a:rPr lang="ru-RU" sz="1700" dirty="0" err="1"/>
              <a:t>есепке</a:t>
            </a:r>
            <a:r>
              <a:rPr lang="ru-RU" sz="1700" dirty="0"/>
              <a:t> алу </a:t>
            </a:r>
            <a:r>
              <a:rPr lang="ru-RU" sz="1700" dirty="0" err="1"/>
              <a:t>журналдары</a:t>
            </a:r>
            <a:r>
              <a:rPr lang="ru-RU" sz="1700" dirty="0" smtClean="0"/>
              <a:t>,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sz="1700" dirty="0" err="1"/>
              <a:t>к</a:t>
            </a:r>
            <a:r>
              <a:rPr lang="ru-RU" sz="1700" dirty="0" err="1" smtClean="0"/>
              <a:t>онсультацияны</a:t>
            </a:r>
            <a:r>
              <a:rPr lang="ru-RU" sz="1700" dirty="0" smtClean="0"/>
              <a:t> </a:t>
            </a:r>
            <a:r>
              <a:rPr lang="ru-RU" sz="1700" dirty="0" err="1" smtClean="0"/>
              <a:t>есепке</a:t>
            </a:r>
            <a:r>
              <a:rPr lang="ru-RU" sz="1700" dirty="0" smtClean="0"/>
              <a:t> алу журналы, 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sz="1700" dirty="0" err="1"/>
              <a:t>диагностикалық</a:t>
            </a:r>
            <a:r>
              <a:rPr lang="ru-RU" sz="1700" dirty="0"/>
              <a:t> </a:t>
            </a:r>
            <a:r>
              <a:rPr lang="ru-RU" sz="1700" dirty="0" err="1"/>
              <a:t>әдістердің</a:t>
            </a:r>
            <a:r>
              <a:rPr lang="ru-RU" sz="1700" dirty="0"/>
              <a:t> </a:t>
            </a:r>
            <a:r>
              <a:rPr lang="ru-RU" sz="1700" dirty="0" err="1"/>
              <a:t>тізімі</a:t>
            </a:r>
            <a:r>
              <a:rPr lang="ru-RU" sz="1700" dirty="0"/>
              <a:t>,</a:t>
            </a:r>
            <a:r>
              <a:rPr lang="ru-RU" sz="1700" dirty="0" smtClean="0"/>
              <a:t> 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sz="1700" dirty="0"/>
              <a:t>білім </a:t>
            </a:r>
            <a:r>
              <a:rPr lang="ru-RU" sz="1700" dirty="0" err="1"/>
              <a:t>алушылармен</a:t>
            </a:r>
            <a:r>
              <a:rPr lang="ru-RU" sz="1700" dirty="0"/>
              <a:t>, </a:t>
            </a:r>
            <a:r>
              <a:rPr lang="ru-RU" sz="1700" dirty="0" err="1"/>
              <a:t>тәрбиеленушілермен</a:t>
            </a:r>
            <a:r>
              <a:rPr lang="ru-RU" sz="1700" dirty="0"/>
              <a:t> </a:t>
            </a:r>
            <a:r>
              <a:rPr lang="ru-RU" sz="1700" dirty="0" err="1"/>
              <a:t>немесе</a:t>
            </a:r>
            <a:r>
              <a:rPr lang="ru-RU" sz="1700" dirty="0"/>
              <a:t> </a:t>
            </a:r>
            <a:r>
              <a:rPr lang="ru-RU" sz="1700" dirty="0" err="1"/>
              <a:t>студенттермен</a:t>
            </a:r>
            <a:r>
              <a:rPr lang="ru-RU" sz="1700" dirty="0"/>
              <a:t> жұмыс </a:t>
            </a:r>
            <a:r>
              <a:rPr lang="ru-RU" sz="1700" dirty="0" err="1"/>
              <a:t>істеу</a:t>
            </a:r>
            <a:r>
              <a:rPr lang="ru-RU" sz="1700" dirty="0"/>
              <a:t> бойынша </a:t>
            </a:r>
            <a:r>
              <a:rPr lang="ru-RU" sz="1700" dirty="0" err="1"/>
              <a:t>құжаттар</a:t>
            </a:r>
            <a:r>
              <a:rPr lang="ru-RU" sz="1700" dirty="0" smtClean="0"/>
              <a:t>,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sz="1700" dirty="0" err="1"/>
              <a:t>ата-аналармен</a:t>
            </a:r>
            <a:r>
              <a:rPr lang="ru-RU" sz="1700" dirty="0"/>
              <a:t> </a:t>
            </a:r>
            <a:r>
              <a:rPr lang="ru-RU" sz="1700" dirty="0" err="1"/>
              <a:t>немесе</a:t>
            </a:r>
            <a:r>
              <a:rPr lang="ru-RU" sz="1700" dirty="0"/>
              <a:t> </a:t>
            </a:r>
            <a:r>
              <a:rPr lang="ru-RU" sz="1700" dirty="0" err="1"/>
              <a:t>өзге</a:t>
            </a:r>
            <a:r>
              <a:rPr lang="ru-RU" sz="1700" dirty="0"/>
              <a:t> де </a:t>
            </a:r>
            <a:r>
              <a:rPr lang="ru-RU" sz="1700" dirty="0" err="1"/>
              <a:t>заңды</a:t>
            </a:r>
            <a:r>
              <a:rPr lang="ru-RU" sz="1700" dirty="0"/>
              <a:t> </a:t>
            </a:r>
            <a:r>
              <a:rPr lang="ru-RU" sz="1700" dirty="0" err="1"/>
              <a:t>өкілдерімен</a:t>
            </a:r>
            <a:r>
              <a:rPr lang="ru-RU" sz="1700" dirty="0"/>
              <a:t> жұмыс </a:t>
            </a:r>
            <a:r>
              <a:rPr lang="ru-RU" sz="1700" dirty="0" err="1"/>
              <a:t>жөніндегі</a:t>
            </a:r>
            <a:r>
              <a:rPr lang="ru-RU" sz="1700" dirty="0"/>
              <a:t> </a:t>
            </a:r>
            <a:r>
              <a:rPr lang="ru-RU" sz="1700" dirty="0" err="1"/>
              <a:t>құжаттар</a:t>
            </a:r>
            <a:r>
              <a:rPr lang="ru-RU" sz="1700" dirty="0" smtClean="0"/>
              <a:t>,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sz="1700" dirty="0" err="1"/>
              <a:t>педагогтармен</a:t>
            </a:r>
            <a:r>
              <a:rPr lang="ru-RU" sz="1700" dirty="0"/>
              <a:t> жұмыс бойынша </a:t>
            </a:r>
            <a:r>
              <a:rPr lang="ru-RU" sz="1700" dirty="0" err="1"/>
              <a:t>құжаттар</a:t>
            </a:r>
            <a:endParaRPr lang="ru-RU" sz="17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05875"/>
            <a:ext cx="86283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dirty="0">
                <a:solidFill>
                  <a:srgbClr val="0070C0"/>
                </a:solidFill>
              </a:rPr>
              <a:t>19. </a:t>
            </a:r>
            <a:r>
              <a:rPr lang="ru-RU" b="1" dirty="0">
                <a:solidFill>
                  <a:schemeClr val="accent1"/>
                </a:solidFill>
              </a:rPr>
              <a:t>Психологиялық қызмет </a:t>
            </a:r>
            <a:r>
              <a:rPr lang="ru-RU" b="1" dirty="0" err="1">
                <a:solidFill>
                  <a:schemeClr val="accent1"/>
                </a:solidFill>
              </a:rPr>
              <a:t>мамандарының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істер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номенклатурасы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мыналарды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smtClean="0">
                <a:solidFill>
                  <a:schemeClr val="accent1"/>
                </a:solidFill>
              </a:rPr>
              <a:t>             </a:t>
            </a:r>
            <a:r>
              <a:rPr lang="ru-RU" b="1" dirty="0" err="1" smtClean="0">
                <a:solidFill>
                  <a:schemeClr val="accent1"/>
                </a:solidFill>
              </a:rPr>
              <a:t>көздейді</a:t>
            </a:r>
            <a:r>
              <a:rPr lang="ru-RU" b="1" dirty="0">
                <a:solidFill>
                  <a:schemeClr val="accent1"/>
                </a:solidFill>
              </a:rPr>
              <a:t>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989180" y="712181"/>
            <a:ext cx="412289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>
                <a:solidFill>
                  <a:srgbClr val="0070C0"/>
                </a:solidFill>
              </a:rPr>
              <a:t>ә</a:t>
            </a:r>
            <a:r>
              <a:rPr lang="ru-RU" dirty="0" smtClean="0">
                <a:solidFill>
                  <a:srgbClr val="0070C0"/>
                </a:solidFill>
              </a:rPr>
              <a:t>леуметтік педагог үшін</a:t>
            </a:r>
            <a:r>
              <a:rPr lang="ru-RU" dirty="0" smtClean="0"/>
              <a:t>: 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dirty="0" err="1"/>
              <a:t>нормативтік</a:t>
            </a:r>
            <a:r>
              <a:rPr lang="ru-RU" dirty="0"/>
              <a:t> </a:t>
            </a:r>
            <a:r>
              <a:rPr lang="ru-RU" dirty="0" err="1"/>
              <a:t>құқықтық</a:t>
            </a:r>
            <a:r>
              <a:rPr lang="ru-RU" dirty="0"/>
              <a:t> </a:t>
            </a:r>
            <a:r>
              <a:rPr lang="ru-RU" dirty="0" err="1"/>
              <a:t>актілердің</a:t>
            </a:r>
            <a:r>
              <a:rPr lang="ru-RU" dirty="0"/>
              <a:t> </a:t>
            </a:r>
            <a:r>
              <a:rPr lang="ru-RU" dirty="0" err="1"/>
              <a:t>тізбесі</a:t>
            </a:r>
            <a:r>
              <a:rPr lang="ru-RU" dirty="0"/>
              <a:t>, жұмыс </a:t>
            </a:r>
            <a:r>
              <a:rPr lang="ru-RU" dirty="0" err="1"/>
              <a:t>жоспары</a:t>
            </a:r>
            <a:r>
              <a:rPr lang="ru-RU" dirty="0" smtClean="0"/>
              <a:t>,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dirty="0" err="1"/>
              <a:t>есептер</a:t>
            </a:r>
            <a:r>
              <a:rPr lang="ru-RU" dirty="0"/>
              <a:t> және </a:t>
            </a:r>
            <a:r>
              <a:rPr lang="ru-RU" dirty="0" err="1"/>
              <a:t>талдау</a:t>
            </a:r>
            <a:r>
              <a:rPr lang="ru-RU" dirty="0"/>
              <a:t> </a:t>
            </a:r>
            <a:r>
              <a:rPr lang="ru-RU" dirty="0" err="1"/>
              <a:t>анықтамалары</a:t>
            </a:r>
            <a:r>
              <a:rPr lang="ru-RU" dirty="0"/>
              <a:t>, </a:t>
            </a:r>
            <a:r>
              <a:rPr lang="ru-RU" dirty="0" err="1"/>
              <a:t>мектептің</a:t>
            </a:r>
            <a:r>
              <a:rPr lang="ru-RU" dirty="0"/>
              <a:t> әлеуметтік паспорты</a:t>
            </a:r>
            <a:r>
              <a:rPr lang="ru-RU" dirty="0" smtClean="0"/>
              <a:t>,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dirty="0" err="1"/>
              <a:t>о</a:t>
            </a:r>
            <a:r>
              <a:rPr lang="ru-RU" dirty="0" err="1" smtClean="0"/>
              <a:t>қушылар</a:t>
            </a:r>
            <a:r>
              <a:rPr lang="ru-RU" dirty="0" smtClean="0"/>
              <a:t> </a:t>
            </a:r>
            <a:r>
              <a:rPr lang="ru-RU" dirty="0" err="1" smtClean="0"/>
              <a:t>туралы</a:t>
            </a:r>
            <a:r>
              <a:rPr lang="ru-RU" dirty="0" smtClean="0"/>
              <a:t> </a:t>
            </a:r>
            <a:r>
              <a:rPr lang="ru-RU" dirty="0" err="1" smtClean="0"/>
              <a:t>мәліметтер</a:t>
            </a:r>
            <a:r>
              <a:rPr lang="ru-RU" dirty="0" smtClean="0"/>
              <a:t>, </a:t>
            </a:r>
            <a:endParaRPr lang="ru-RU" dirty="0" smtClean="0"/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dirty="0"/>
              <a:t>білім </a:t>
            </a:r>
            <a:r>
              <a:rPr lang="ru-RU" dirty="0" err="1"/>
              <a:t>алушылар</a:t>
            </a:r>
            <a:r>
              <a:rPr lang="ru-RU" dirty="0"/>
              <a:t> мен </a:t>
            </a:r>
            <a:r>
              <a:rPr lang="ru-RU" dirty="0" err="1"/>
              <a:t>тәрбиеленушілердің</a:t>
            </a:r>
            <a:r>
              <a:rPr lang="ru-RU" dirty="0"/>
              <a:t> </a:t>
            </a:r>
            <a:r>
              <a:rPr lang="ru-RU" dirty="0" err="1"/>
              <a:t>отбасыларымен</a:t>
            </a:r>
            <a:r>
              <a:rPr lang="ru-RU" dirty="0"/>
              <a:t> жұмыс </a:t>
            </a:r>
            <a:r>
              <a:rPr lang="ru-RU" dirty="0" err="1"/>
              <a:t>істеу</a:t>
            </a:r>
            <a:r>
              <a:rPr lang="ru-RU" dirty="0"/>
              <a:t> </a:t>
            </a:r>
            <a:r>
              <a:rPr lang="ru-RU" dirty="0" err="1"/>
              <a:t>жөніндегі</a:t>
            </a:r>
            <a:r>
              <a:rPr lang="ru-RU" dirty="0"/>
              <a:t> </a:t>
            </a:r>
            <a:r>
              <a:rPr lang="ru-RU" dirty="0" err="1"/>
              <a:t>құжаттар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07604" y="4488545"/>
            <a:ext cx="6480720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/>
            <a:r>
              <a:rPr lang="ru-RU" dirty="0">
                <a:solidFill>
                  <a:srgbClr val="0070C0"/>
                </a:solidFill>
              </a:rPr>
              <a:t>20</a:t>
            </a:r>
            <a:r>
              <a:rPr lang="ru-RU" dirty="0">
                <a:solidFill>
                  <a:schemeClr val="accent1"/>
                </a:solidFill>
              </a:rPr>
              <a:t>. </a:t>
            </a:r>
            <a:r>
              <a:rPr lang="ru-RU" dirty="0">
                <a:solidFill>
                  <a:schemeClr val="accent1"/>
                </a:solidFill>
              </a:rPr>
              <a:t>Психологиялық қызмет </a:t>
            </a:r>
            <a:r>
              <a:rPr lang="ru-RU" dirty="0" err="1">
                <a:solidFill>
                  <a:schemeClr val="accent1"/>
                </a:solidFill>
              </a:rPr>
              <a:t>мамандарының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құжаттамасы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қағаз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немесе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электрондық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форматта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жүргізіледі</a:t>
            </a:r>
            <a:r>
              <a:rPr lang="ru-RU" dirty="0">
                <a:solidFill>
                  <a:schemeClr val="accent1"/>
                </a:solidFill>
              </a:rPr>
              <a:t>.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5301208"/>
            <a:ext cx="55446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21. </a:t>
            </a:r>
            <a:r>
              <a:rPr lang="ru-RU" dirty="0">
                <a:solidFill>
                  <a:schemeClr val="accent1"/>
                </a:solidFill>
              </a:rPr>
              <a:t>Педагог-</a:t>
            </a:r>
            <a:r>
              <a:rPr lang="ru-RU" dirty="0" err="1">
                <a:solidFill>
                  <a:schemeClr val="accent1"/>
                </a:solidFill>
              </a:rPr>
              <a:t>психологтар</a:t>
            </a:r>
            <a:r>
              <a:rPr lang="ru-RU" dirty="0">
                <a:solidFill>
                  <a:schemeClr val="accent1"/>
                </a:solidFill>
              </a:rPr>
              <a:t> мен әлеуметтік </a:t>
            </a:r>
            <a:r>
              <a:rPr lang="ru-RU" dirty="0" err="1">
                <a:solidFill>
                  <a:schemeClr val="accent1"/>
                </a:solidFill>
              </a:rPr>
              <a:t>педагогтерді</a:t>
            </a:r>
            <a:r>
              <a:rPr lang="ru-RU" dirty="0">
                <a:solidFill>
                  <a:schemeClr val="accent1"/>
                </a:solidFill>
              </a:rPr>
              <a:t> олардың кәсіби </a:t>
            </a:r>
            <a:r>
              <a:rPr lang="ru-RU" dirty="0" err="1">
                <a:solidFill>
                  <a:schemeClr val="accent1"/>
                </a:solidFill>
              </a:rPr>
              <a:t>міндеттері</a:t>
            </a:r>
            <a:r>
              <a:rPr lang="ru-RU" dirty="0">
                <a:solidFill>
                  <a:schemeClr val="accent1"/>
                </a:solidFill>
              </a:rPr>
              <a:t> (сынып </a:t>
            </a:r>
            <a:r>
              <a:rPr lang="ru-RU" dirty="0" err="1">
                <a:solidFill>
                  <a:schemeClr val="accent1"/>
                </a:solidFill>
              </a:rPr>
              <a:t>басшылығы</a:t>
            </a:r>
            <a:r>
              <a:rPr lang="ru-RU" dirty="0">
                <a:solidFill>
                  <a:schemeClr val="accent1"/>
                </a:solidFill>
              </a:rPr>
              <a:t>, мектеп </a:t>
            </a:r>
            <a:r>
              <a:rPr lang="ru-RU" dirty="0" err="1">
                <a:solidFill>
                  <a:schemeClr val="accent1"/>
                </a:solidFill>
              </a:rPr>
              <a:t>әкімшілігі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мүшелерінің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функциялары</a:t>
            </a:r>
            <a:r>
              <a:rPr lang="ru-RU" dirty="0">
                <a:solidFill>
                  <a:schemeClr val="accent1"/>
                </a:solidFill>
              </a:rPr>
              <a:t>) </a:t>
            </a:r>
            <a:r>
              <a:rPr lang="ru-RU" dirty="0" err="1">
                <a:solidFill>
                  <a:schemeClr val="accent1"/>
                </a:solidFill>
              </a:rPr>
              <a:t>шеңберінен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шығатын</a:t>
            </a:r>
            <a:r>
              <a:rPr lang="ru-RU" dirty="0">
                <a:solidFill>
                  <a:schemeClr val="accent1"/>
                </a:solidFill>
              </a:rPr>
              <a:t> жұмыс </a:t>
            </a:r>
            <a:r>
              <a:rPr lang="ru-RU" dirty="0" err="1">
                <a:solidFill>
                  <a:schemeClr val="accent1"/>
                </a:solidFill>
              </a:rPr>
              <a:t>түрлеріне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тартуға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жол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берілмейді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12160" y="5284394"/>
            <a:ext cx="2952328" cy="1384995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0" dirty="0" err="1" smtClean="0">
                <a:solidFill>
                  <a:schemeClr val="accent1"/>
                </a:solidFill>
              </a:rPr>
              <a:t>Психологиялық</a:t>
            </a:r>
            <a:r>
              <a:rPr lang="ru-RU" sz="1200" dirty="0" err="1">
                <a:solidFill>
                  <a:schemeClr val="accent1"/>
                </a:solidFill>
              </a:rPr>
              <a:t>қызметке</a:t>
            </a:r>
            <a:r>
              <a:rPr lang="ru-RU" sz="1200" dirty="0">
                <a:solidFill>
                  <a:schemeClr val="accent1"/>
                </a:solidFill>
              </a:rPr>
              <a:t> әдістемелік </a:t>
            </a:r>
            <a:r>
              <a:rPr lang="ru-RU" sz="1200" dirty="0" err="1" smtClean="0">
                <a:solidFill>
                  <a:schemeClr val="accent1"/>
                </a:solidFill>
              </a:rPr>
              <a:t>басшылықты</a:t>
            </a:r>
            <a:r>
              <a:rPr lang="ru-RU" sz="1200" dirty="0" smtClean="0">
                <a:solidFill>
                  <a:schemeClr val="accent1"/>
                </a:solidFill>
              </a:rPr>
              <a:t>, </a:t>
            </a:r>
            <a:r>
              <a:rPr lang="ru-RU" sz="1200" dirty="0">
                <a:solidFill>
                  <a:schemeClr val="accent1"/>
                </a:solidFill>
              </a:rPr>
              <a:t>оның ішінде </a:t>
            </a:r>
            <a:r>
              <a:rPr lang="ru-RU" sz="1200" dirty="0" err="1">
                <a:solidFill>
                  <a:schemeClr val="accent1"/>
                </a:solidFill>
              </a:rPr>
              <a:t>аудандарда</a:t>
            </a:r>
            <a:r>
              <a:rPr lang="ru-RU" sz="1200" dirty="0">
                <a:solidFill>
                  <a:schemeClr val="accent1"/>
                </a:solidFill>
              </a:rPr>
              <a:t> (облыстық </a:t>
            </a:r>
            <a:r>
              <a:rPr lang="ru-RU" sz="1200" dirty="0" err="1">
                <a:solidFill>
                  <a:schemeClr val="accent1"/>
                </a:solidFill>
              </a:rPr>
              <a:t>маңызы</a:t>
            </a:r>
            <a:r>
              <a:rPr lang="ru-RU" sz="1200" dirty="0">
                <a:solidFill>
                  <a:schemeClr val="accent1"/>
                </a:solidFill>
              </a:rPr>
              <a:t> бар </a:t>
            </a:r>
            <a:r>
              <a:rPr lang="ru-RU" sz="1200" dirty="0" err="1">
                <a:solidFill>
                  <a:schemeClr val="accent1"/>
                </a:solidFill>
              </a:rPr>
              <a:t>қалаларда</a:t>
            </a:r>
            <a:r>
              <a:rPr lang="ru-RU" sz="1200" dirty="0">
                <a:solidFill>
                  <a:schemeClr val="accent1"/>
                </a:solidFill>
              </a:rPr>
              <a:t>) </a:t>
            </a:r>
            <a:r>
              <a:rPr lang="ru-RU" sz="1200" dirty="0" err="1">
                <a:solidFill>
                  <a:schemeClr val="accent1"/>
                </a:solidFill>
              </a:rPr>
              <a:t>орналасқан</a:t>
            </a:r>
            <a:r>
              <a:rPr lang="ru-RU" sz="1200" dirty="0">
                <a:solidFill>
                  <a:schemeClr val="accent1"/>
                </a:solidFill>
              </a:rPr>
              <a:t> психологиялық </a:t>
            </a:r>
            <a:r>
              <a:rPr lang="ru-RU" sz="1200" b="1" dirty="0" err="1" smtClean="0">
                <a:solidFill>
                  <a:schemeClr val="accent1"/>
                </a:solidFill>
              </a:rPr>
              <a:t>облыстың</a:t>
            </a:r>
            <a:r>
              <a:rPr lang="ru-RU" sz="1200" b="1" dirty="0">
                <a:solidFill>
                  <a:schemeClr val="accent1"/>
                </a:solidFill>
              </a:rPr>
              <a:t>, </a:t>
            </a:r>
            <a:r>
              <a:rPr lang="ru-RU" sz="1200" dirty="0" err="1">
                <a:solidFill>
                  <a:schemeClr val="accent1"/>
                </a:solidFill>
              </a:rPr>
              <a:t>республикалық</a:t>
            </a:r>
            <a:r>
              <a:rPr lang="ru-RU" sz="1200" dirty="0">
                <a:solidFill>
                  <a:schemeClr val="accent1"/>
                </a:solidFill>
              </a:rPr>
              <a:t> </a:t>
            </a:r>
            <a:r>
              <a:rPr lang="ru-RU" sz="1200" dirty="0" err="1">
                <a:solidFill>
                  <a:schemeClr val="accent1"/>
                </a:solidFill>
              </a:rPr>
              <a:t>маңызы</a:t>
            </a:r>
            <a:r>
              <a:rPr lang="ru-RU" sz="1200" dirty="0">
                <a:solidFill>
                  <a:schemeClr val="accent1"/>
                </a:solidFill>
              </a:rPr>
              <a:t> бар </a:t>
            </a:r>
            <a:r>
              <a:rPr lang="ru-RU" sz="1200" dirty="0" err="1">
                <a:solidFill>
                  <a:schemeClr val="accent1"/>
                </a:solidFill>
              </a:rPr>
              <a:t>қаланың</a:t>
            </a:r>
            <a:r>
              <a:rPr lang="ru-RU" sz="1200" dirty="0">
                <a:solidFill>
                  <a:schemeClr val="accent1"/>
                </a:solidFill>
              </a:rPr>
              <a:t>, </a:t>
            </a:r>
            <a:r>
              <a:rPr lang="ru-RU" sz="1200" dirty="0" err="1">
                <a:solidFill>
                  <a:schemeClr val="accent1"/>
                </a:solidFill>
              </a:rPr>
              <a:t>астананың</a:t>
            </a:r>
            <a:r>
              <a:rPr lang="ru-RU" sz="1200" dirty="0">
                <a:solidFill>
                  <a:schemeClr val="accent1"/>
                </a:solidFill>
              </a:rPr>
              <a:t> </a:t>
            </a:r>
            <a:r>
              <a:rPr lang="ru-RU" sz="1200" dirty="0" err="1">
                <a:solidFill>
                  <a:schemeClr val="accent1"/>
                </a:solidFill>
              </a:rPr>
              <a:t>жергілікті</a:t>
            </a:r>
            <a:r>
              <a:rPr lang="ru-RU" sz="1200" dirty="0">
                <a:solidFill>
                  <a:schemeClr val="accent1"/>
                </a:solidFill>
              </a:rPr>
              <a:t> </a:t>
            </a:r>
            <a:r>
              <a:rPr lang="ru-RU" sz="1200" b="1" dirty="0" err="1">
                <a:solidFill>
                  <a:schemeClr val="accent1"/>
                </a:solidFill>
              </a:rPr>
              <a:t>атқарушы</a:t>
            </a:r>
            <a:r>
              <a:rPr lang="ru-RU" sz="1200" b="1" dirty="0">
                <a:solidFill>
                  <a:schemeClr val="accent1"/>
                </a:solidFill>
              </a:rPr>
              <a:t> </a:t>
            </a:r>
            <a:r>
              <a:rPr lang="ru-RU" sz="1200" b="1" dirty="0" err="1">
                <a:solidFill>
                  <a:schemeClr val="accent1"/>
                </a:solidFill>
              </a:rPr>
              <a:t>органдары</a:t>
            </a:r>
            <a:r>
              <a:rPr lang="ru-RU" sz="1200" dirty="0">
                <a:solidFill>
                  <a:schemeClr val="accent1"/>
                </a:solidFill>
              </a:rPr>
              <a:t> </a:t>
            </a:r>
            <a:r>
              <a:rPr lang="ru-RU" sz="1200" dirty="0" err="1">
                <a:solidFill>
                  <a:schemeClr val="accent1"/>
                </a:solidFill>
              </a:rPr>
              <a:t>қамтамасыз</a:t>
            </a:r>
            <a:r>
              <a:rPr lang="ru-RU" sz="1200" dirty="0">
                <a:solidFill>
                  <a:schemeClr val="accent1"/>
                </a:solidFill>
              </a:rPr>
              <a:t> </a:t>
            </a:r>
            <a:r>
              <a:rPr lang="ru-RU" sz="1200" dirty="0" err="1">
                <a:solidFill>
                  <a:schemeClr val="accent1"/>
                </a:solidFill>
              </a:rPr>
              <a:t>етеді</a:t>
            </a:r>
            <a:r>
              <a:rPr lang="ru-RU" sz="1200" dirty="0">
                <a:solidFill>
                  <a:schemeClr val="accent1"/>
                </a:solidFill>
              </a:rPr>
              <a:t>.</a:t>
            </a:r>
            <a:endParaRPr lang="ru-RU" sz="1200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37738" y="3212976"/>
            <a:ext cx="1854995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36 </a:t>
            </a:r>
            <a:r>
              <a:rPr lang="ru-RU" dirty="0" err="1" smtClean="0">
                <a:solidFill>
                  <a:srgbClr val="0070C0"/>
                </a:solidFill>
              </a:rPr>
              <a:t>сағат</a:t>
            </a:r>
            <a:endParaRPr lang="ru-RU" dirty="0" smtClean="0">
              <a:solidFill>
                <a:srgbClr val="0070C0"/>
              </a:solidFill>
            </a:endParaRPr>
          </a:p>
          <a:p>
            <a:pPr algn="ctr"/>
            <a:r>
              <a:rPr lang="ru-RU" dirty="0" err="1"/>
              <a:t>қосымша</a:t>
            </a:r>
            <a:r>
              <a:rPr lang="ru-RU" dirty="0"/>
              <a:t> </a:t>
            </a:r>
            <a:r>
              <a:rPr lang="ru-RU" dirty="0" err="1" smtClean="0"/>
              <a:t>келісім</a:t>
            </a:r>
            <a:endParaRPr lang="ru-RU" dirty="0" smtClean="0"/>
          </a:p>
          <a:p>
            <a:pPr algn="ctr"/>
            <a:r>
              <a:rPr lang="ru-RU" dirty="0" smtClean="0"/>
              <a:t> </a:t>
            </a:r>
            <a:r>
              <a:rPr lang="ru-RU" dirty="0"/>
              <a:t>2021-2023 </a:t>
            </a:r>
            <a:r>
              <a:rPr lang="ru-RU" dirty="0" smtClean="0"/>
              <a:t>ж.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4738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789844"/>
              </p:ext>
            </p:extLst>
          </p:nvPr>
        </p:nvGraphicFramePr>
        <p:xfrm>
          <a:off x="251520" y="2623415"/>
          <a:ext cx="8424936" cy="269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0814"/>
                <a:gridCol w="1437378"/>
                <a:gridCol w="1368152"/>
                <a:gridCol w="1512168"/>
                <a:gridCol w="1296144"/>
                <a:gridCol w="1152128"/>
                <a:gridCol w="13681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/>
                        <a:t>Іс-шаралар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Қызмет бағыттары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/>
                        <a:t>Мақсатты</a:t>
                      </a:r>
                      <a:r>
                        <a:rPr lang="ru-RU" sz="1600" dirty="0" smtClean="0"/>
                        <a:t> топ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Өткізу </a:t>
                      </a:r>
                      <a:r>
                        <a:rPr lang="ru-RU" sz="1600" dirty="0" err="1" smtClean="0"/>
                        <a:t>мерзімі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/>
                        <a:t>Есептік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формасы</a:t>
                      </a:r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/>
                        <a:t>Ескерту</a:t>
                      </a:r>
                      <a:r>
                        <a:rPr lang="ru-RU" sz="1600" dirty="0" smtClean="0"/>
                        <a:t> 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Д- диагностика</a:t>
                      </a:r>
                    </a:p>
                    <a:p>
                      <a:r>
                        <a:rPr lang="ru-RU" sz="1200" dirty="0" smtClean="0"/>
                        <a:t>А-</a:t>
                      </a:r>
                      <a:r>
                        <a:rPr lang="ru-RU" sz="1200" dirty="0" err="1" smtClean="0"/>
                        <a:t>ағарту</a:t>
                      </a:r>
                      <a:endParaRPr lang="ru-RU" sz="1200" dirty="0" smtClean="0"/>
                    </a:p>
                    <a:p>
                      <a:r>
                        <a:rPr lang="ru-RU" sz="1200" dirty="0" smtClean="0"/>
                        <a:t>Д-дамыту</a:t>
                      </a:r>
                      <a:endParaRPr lang="ru-RU" sz="1200" dirty="0" smtClean="0"/>
                    </a:p>
                    <a:p>
                      <a:r>
                        <a:rPr lang="ru-RU" sz="1200" dirty="0" smtClean="0"/>
                        <a:t>К-консультация</a:t>
                      </a:r>
                    </a:p>
                    <a:p>
                      <a:r>
                        <a:rPr lang="ru-RU" sz="1200" dirty="0" smtClean="0"/>
                        <a:t>ҰӘ-ұйымдастыру--әдістемелік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Педагогтар</a:t>
                      </a:r>
                      <a:endParaRPr lang="ru-RU" sz="1200" dirty="0" smtClean="0"/>
                    </a:p>
                    <a:p>
                      <a:r>
                        <a:rPr lang="ru-RU" sz="1200" dirty="0" err="1" smtClean="0"/>
                        <a:t>Ата-аналар</a:t>
                      </a:r>
                      <a:endParaRPr lang="ru-RU" sz="1200" dirty="0" smtClean="0"/>
                    </a:p>
                    <a:p>
                      <a:r>
                        <a:rPr lang="ru-RU" sz="1200" dirty="0" err="1" smtClean="0"/>
                        <a:t>Оқушылар</a:t>
                      </a:r>
                      <a:r>
                        <a:rPr lang="ru-RU" sz="1200" dirty="0" smtClean="0"/>
                        <a:t> (</a:t>
                      </a:r>
                      <a:r>
                        <a:rPr lang="ru-RU" sz="1200" i="1" dirty="0" smtClean="0"/>
                        <a:t>сынып бойынша/ЕББҚ </a:t>
                      </a:r>
                      <a:r>
                        <a:rPr lang="ru-RU" sz="1200" i="1" dirty="0" err="1" smtClean="0"/>
                        <a:t>категориясы</a:t>
                      </a:r>
                      <a:r>
                        <a:rPr lang="ru-RU" sz="1200" i="1" dirty="0" smtClean="0"/>
                        <a:t> </a:t>
                      </a:r>
                      <a:r>
                        <a:rPr lang="ru-RU" sz="1200" i="1" baseline="0" dirty="0" err="1" smtClean="0"/>
                        <a:t>немесе</a:t>
                      </a:r>
                      <a:r>
                        <a:rPr lang="ru-RU" sz="1200" i="1" baseline="0" dirty="0" smtClean="0"/>
                        <a:t> </a:t>
                      </a:r>
                      <a:r>
                        <a:rPr lang="ru-RU" sz="1200" i="1" baseline="0" dirty="0" err="1" smtClean="0"/>
                        <a:t>топтары</a:t>
                      </a:r>
                      <a:r>
                        <a:rPr lang="ru-RU" sz="1200" i="1" dirty="0" err="1" smtClean="0"/>
                        <a:t>бойынша</a:t>
                      </a:r>
                      <a:r>
                        <a:rPr lang="ru-RU" sz="1200" i="1" dirty="0" smtClean="0"/>
                        <a:t>)</a:t>
                      </a:r>
                      <a:endParaRPr lang="ru-RU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16856" y="711112"/>
            <a:ext cx="52990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2022-2023 </a:t>
            </a:r>
            <a:r>
              <a:rPr lang="ru-RU" dirty="0" err="1" smtClean="0"/>
              <a:t>оқу</a:t>
            </a:r>
            <a:r>
              <a:rPr lang="ru-RU" dirty="0" smtClean="0"/>
              <a:t> </a:t>
            </a:r>
            <a:r>
              <a:rPr lang="ru-RU" dirty="0" err="1" smtClean="0"/>
              <a:t>жылына</a:t>
            </a:r>
            <a:r>
              <a:rPr lang="ru-RU" dirty="0" smtClean="0"/>
              <a:t> педагог-</a:t>
            </a:r>
            <a:r>
              <a:rPr lang="ru-RU" dirty="0" err="1" smtClean="0"/>
              <a:t>психологтың</a:t>
            </a:r>
            <a:r>
              <a:rPr lang="ru-RU" dirty="0" smtClean="0"/>
              <a:t> жұмыс</a:t>
            </a:r>
          </a:p>
          <a:p>
            <a:pPr algn="ctr"/>
            <a:r>
              <a:rPr lang="ru-RU" dirty="0" smtClean="0"/>
              <a:t>ЖОСПАРЫ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 flipH="1">
            <a:off x="5724128" y="188640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Бекітемін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Мектеп (колледж) директоры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08740" y="1669193"/>
            <a:ext cx="63598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/>
              <a:t>Өткен</a:t>
            </a:r>
            <a:r>
              <a:rPr lang="ru-RU" dirty="0"/>
              <a:t> </a:t>
            </a:r>
            <a:r>
              <a:rPr lang="ru-RU" dirty="0" err="1"/>
              <a:t>жылдың</a:t>
            </a:r>
            <a:r>
              <a:rPr lang="ru-RU" dirty="0"/>
              <a:t> </a:t>
            </a:r>
            <a:r>
              <a:rPr lang="ru-RU" dirty="0" err="1"/>
              <a:t>проблемалық</a:t>
            </a:r>
            <a:r>
              <a:rPr lang="ru-RU" dirty="0"/>
              <a:t> </a:t>
            </a:r>
            <a:r>
              <a:rPr lang="ru-RU" dirty="0" err="1"/>
              <a:t>талдауы</a:t>
            </a:r>
            <a:r>
              <a:rPr lang="ru-RU" dirty="0"/>
              <a:t> </a:t>
            </a:r>
            <a:r>
              <a:rPr lang="ru-RU" dirty="0" smtClean="0"/>
              <a:t>: </a:t>
            </a:r>
            <a:endParaRPr lang="ru-RU" dirty="0" smtClean="0"/>
          </a:p>
          <a:p>
            <a:r>
              <a:rPr lang="ru-RU" dirty="0" err="1" smtClean="0"/>
              <a:t>Мақсаты</a:t>
            </a:r>
            <a:r>
              <a:rPr lang="ru-RU" dirty="0" smtClean="0"/>
              <a:t> </a:t>
            </a:r>
            <a:r>
              <a:rPr lang="ru-RU" sz="1400" dirty="0" smtClean="0"/>
              <a:t>(</a:t>
            </a:r>
            <a:r>
              <a:rPr lang="ru-RU" sz="1400" i="1" dirty="0" smtClean="0"/>
              <a:t>осы </a:t>
            </a:r>
            <a:r>
              <a:rPr lang="ru-RU" sz="1400" i="1" dirty="0" err="1" smtClean="0"/>
              <a:t>оқу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жылына</a:t>
            </a:r>
            <a:r>
              <a:rPr lang="ru-RU" sz="1400" dirty="0" smtClean="0"/>
              <a:t>)</a:t>
            </a:r>
            <a:endParaRPr lang="ru-RU" sz="1400" dirty="0" smtClean="0"/>
          </a:p>
          <a:p>
            <a:r>
              <a:rPr lang="ru-RU" dirty="0" err="1" smtClean="0"/>
              <a:t>Міндеттері</a:t>
            </a:r>
            <a:r>
              <a:rPr lang="ru-RU" sz="1600" dirty="0" smtClean="0"/>
              <a:t>(1 –</a:t>
            </a:r>
            <a:r>
              <a:rPr lang="ru-RU" sz="1600" dirty="0" err="1" smtClean="0"/>
              <a:t>педагогтар</a:t>
            </a:r>
            <a:r>
              <a:rPr lang="ru-RU" sz="1600" dirty="0" smtClean="0"/>
              <a:t> үшін; </a:t>
            </a:r>
            <a:r>
              <a:rPr lang="ru-RU" sz="1600" dirty="0" smtClean="0"/>
              <a:t>2- </a:t>
            </a:r>
            <a:r>
              <a:rPr lang="ru-RU" sz="1600" dirty="0" err="1" smtClean="0"/>
              <a:t>оқушылар</a:t>
            </a:r>
            <a:r>
              <a:rPr lang="ru-RU" sz="1600" dirty="0" smtClean="0"/>
              <a:t> үшін; 3-ата-аналар үшін)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1117" y="6488667"/>
            <a:ext cx="6516724" cy="2462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/>
            <a:r>
              <a:rPr lang="ru-RU" sz="1000" dirty="0">
                <a:solidFill>
                  <a:srgbClr val="0070C0"/>
                </a:solidFill>
              </a:rPr>
              <a:t>20. </a:t>
            </a:r>
            <a:r>
              <a:rPr lang="ru-RU" sz="1000" dirty="0">
                <a:solidFill>
                  <a:schemeClr val="accent1"/>
                </a:solidFill>
              </a:rPr>
              <a:t>. Психологиялық қызмет </a:t>
            </a:r>
            <a:r>
              <a:rPr lang="ru-RU" sz="1000" dirty="0" err="1">
                <a:solidFill>
                  <a:schemeClr val="accent1"/>
                </a:solidFill>
              </a:rPr>
              <a:t>мамандарының</a:t>
            </a:r>
            <a:r>
              <a:rPr lang="ru-RU" sz="1000" dirty="0">
                <a:solidFill>
                  <a:schemeClr val="accent1"/>
                </a:solidFill>
              </a:rPr>
              <a:t> </a:t>
            </a:r>
            <a:r>
              <a:rPr lang="ru-RU" sz="1000" dirty="0" err="1">
                <a:solidFill>
                  <a:schemeClr val="accent1"/>
                </a:solidFill>
              </a:rPr>
              <a:t>құжаттамасы</a:t>
            </a:r>
            <a:r>
              <a:rPr lang="ru-RU" sz="1000" dirty="0">
                <a:solidFill>
                  <a:schemeClr val="accent1"/>
                </a:solidFill>
              </a:rPr>
              <a:t> </a:t>
            </a:r>
            <a:r>
              <a:rPr lang="ru-RU" sz="1000" dirty="0" err="1">
                <a:solidFill>
                  <a:schemeClr val="accent1"/>
                </a:solidFill>
              </a:rPr>
              <a:t>қағаз</a:t>
            </a:r>
            <a:r>
              <a:rPr lang="ru-RU" sz="1000" dirty="0">
                <a:solidFill>
                  <a:schemeClr val="accent1"/>
                </a:solidFill>
              </a:rPr>
              <a:t> </a:t>
            </a:r>
            <a:r>
              <a:rPr lang="ru-RU" sz="1000" dirty="0" err="1">
                <a:solidFill>
                  <a:schemeClr val="accent1"/>
                </a:solidFill>
              </a:rPr>
              <a:t>немесе</a:t>
            </a:r>
            <a:r>
              <a:rPr lang="ru-RU" sz="1000" dirty="0">
                <a:solidFill>
                  <a:schemeClr val="accent1"/>
                </a:solidFill>
              </a:rPr>
              <a:t> </a:t>
            </a:r>
            <a:r>
              <a:rPr lang="ru-RU" sz="1000" b="1" dirty="0" err="1">
                <a:solidFill>
                  <a:schemeClr val="accent1"/>
                </a:solidFill>
              </a:rPr>
              <a:t>электрондық</a:t>
            </a:r>
            <a:r>
              <a:rPr lang="ru-RU" sz="1000" b="1" dirty="0">
                <a:solidFill>
                  <a:schemeClr val="accent1"/>
                </a:solidFill>
              </a:rPr>
              <a:t> </a:t>
            </a:r>
            <a:r>
              <a:rPr lang="ru-RU" sz="1000" b="1" dirty="0" err="1">
                <a:solidFill>
                  <a:schemeClr val="accent1"/>
                </a:solidFill>
              </a:rPr>
              <a:t>форматта</a:t>
            </a:r>
            <a:r>
              <a:rPr lang="ru-RU" sz="1000" b="1" dirty="0">
                <a:solidFill>
                  <a:schemeClr val="accent1"/>
                </a:solidFill>
              </a:rPr>
              <a:t> </a:t>
            </a:r>
            <a:r>
              <a:rPr lang="ru-RU" sz="1000" dirty="0" err="1">
                <a:solidFill>
                  <a:schemeClr val="accent1"/>
                </a:solidFill>
              </a:rPr>
              <a:t>жүргізіледі</a:t>
            </a:r>
            <a:r>
              <a:rPr lang="ru-RU" sz="1000" dirty="0">
                <a:solidFill>
                  <a:schemeClr val="accent1"/>
                </a:solidFill>
              </a:rPr>
              <a:t>.</a:t>
            </a:r>
            <a:endParaRPr lang="ru-RU" sz="1000" dirty="0">
              <a:solidFill>
                <a:schemeClr val="accent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7001" y="5459770"/>
            <a:ext cx="1817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</a:rPr>
              <a:t>Excel </a:t>
            </a:r>
            <a:r>
              <a:rPr lang="ru-RU" sz="2000" dirty="0" smtClean="0">
                <a:solidFill>
                  <a:srgbClr val="00B050"/>
                </a:solidFill>
              </a:rPr>
              <a:t>/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ru-RU" sz="2000" dirty="0" smtClean="0">
                <a:solidFill>
                  <a:srgbClr val="00B050"/>
                </a:solidFill>
              </a:rPr>
              <a:t>ППАМЖ</a:t>
            </a:r>
            <a:endParaRPr lang="ru-RU" sz="2000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18881" y="567521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= </a:t>
            </a:r>
            <a:r>
              <a:rPr lang="ru-RU" dirty="0" smtClean="0"/>
              <a:t>Қызметті </a:t>
            </a:r>
            <a:r>
              <a:rPr lang="ru-RU" dirty="0" err="1" smtClean="0"/>
              <a:t>тіркеу</a:t>
            </a:r>
            <a:r>
              <a:rPr lang="ru-RU" dirty="0" smtClean="0"/>
              <a:t> журналы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399005" y="601228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</a:t>
            </a:r>
            <a:r>
              <a:rPr lang="ru-RU" dirty="0" smtClean="0"/>
              <a:t>онсультация </a:t>
            </a:r>
            <a:r>
              <a:rPr lang="ru-RU" dirty="0" err="1" smtClean="0"/>
              <a:t>тіркеу</a:t>
            </a:r>
            <a:r>
              <a:rPr lang="ru-RU" dirty="0" smtClean="0"/>
              <a:t> журналы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9289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Прямоугольник 8"/>
          <p:cNvSpPr/>
          <p:nvPr/>
        </p:nvSpPr>
        <p:spPr>
          <a:xfrm>
            <a:off x="81117" y="6488667"/>
            <a:ext cx="6516724" cy="2462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/>
            <a:r>
              <a:rPr lang="ru-RU" sz="1000" dirty="0">
                <a:solidFill>
                  <a:srgbClr val="0070C0"/>
                </a:solidFill>
              </a:rPr>
              <a:t>20. </a:t>
            </a:r>
            <a:r>
              <a:rPr lang="ru-RU" sz="1000" dirty="0">
                <a:solidFill>
                  <a:schemeClr val="accent1"/>
                </a:solidFill>
              </a:rPr>
              <a:t>. Психологиялық қызмет </a:t>
            </a:r>
            <a:r>
              <a:rPr lang="ru-RU" sz="1000" dirty="0" err="1">
                <a:solidFill>
                  <a:schemeClr val="accent1"/>
                </a:solidFill>
              </a:rPr>
              <a:t>мамандарының</a:t>
            </a:r>
            <a:r>
              <a:rPr lang="ru-RU" sz="1000" dirty="0">
                <a:solidFill>
                  <a:schemeClr val="accent1"/>
                </a:solidFill>
              </a:rPr>
              <a:t> </a:t>
            </a:r>
            <a:r>
              <a:rPr lang="ru-RU" sz="1000" dirty="0" err="1">
                <a:solidFill>
                  <a:schemeClr val="accent1"/>
                </a:solidFill>
              </a:rPr>
              <a:t>құжаттамасы</a:t>
            </a:r>
            <a:r>
              <a:rPr lang="ru-RU" sz="1000" dirty="0">
                <a:solidFill>
                  <a:schemeClr val="accent1"/>
                </a:solidFill>
              </a:rPr>
              <a:t> </a:t>
            </a:r>
            <a:r>
              <a:rPr lang="ru-RU" sz="1000" dirty="0" err="1">
                <a:solidFill>
                  <a:schemeClr val="accent1"/>
                </a:solidFill>
              </a:rPr>
              <a:t>қағаз</a:t>
            </a:r>
            <a:r>
              <a:rPr lang="ru-RU" sz="1000" dirty="0">
                <a:solidFill>
                  <a:schemeClr val="accent1"/>
                </a:solidFill>
              </a:rPr>
              <a:t> </a:t>
            </a:r>
            <a:r>
              <a:rPr lang="ru-RU" sz="1000" dirty="0" err="1">
                <a:solidFill>
                  <a:schemeClr val="accent1"/>
                </a:solidFill>
              </a:rPr>
              <a:t>немесе</a:t>
            </a:r>
            <a:r>
              <a:rPr lang="ru-RU" sz="1000" dirty="0">
                <a:solidFill>
                  <a:schemeClr val="accent1"/>
                </a:solidFill>
              </a:rPr>
              <a:t> </a:t>
            </a:r>
            <a:r>
              <a:rPr lang="ru-RU" sz="1000" b="1" dirty="0" err="1">
                <a:solidFill>
                  <a:schemeClr val="accent1"/>
                </a:solidFill>
              </a:rPr>
              <a:t>электрондық</a:t>
            </a:r>
            <a:r>
              <a:rPr lang="ru-RU" sz="1000" b="1" dirty="0">
                <a:solidFill>
                  <a:schemeClr val="accent1"/>
                </a:solidFill>
              </a:rPr>
              <a:t> </a:t>
            </a:r>
            <a:r>
              <a:rPr lang="ru-RU" sz="1000" b="1" dirty="0" err="1">
                <a:solidFill>
                  <a:schemeClr val="accent1"/>
                </a:solidFill>
              </a:rPr>
              <a:t>форматта</a:t>
            </a:r>
            <a:r>
              <a:rPr lang="ru-RU" sz="1000" b="1" dirty="0">
                <a:solidFill>
                  <a:schemeClr val="accent1"/>
                </a:solidFill>
              </a:rPr>
              <a:t> </a:t>
            </a:r>
            <a:r>
              <a:rPr lang="ru-RU" sz="1000" dirty="0" err="1">
                <a:solidFill>
                  <a:schemeClr val="accent1"/>
                </a:solidFill>
              </a:rPr>
              <a:t>жүргізіледі</a:t>
            </a:r>
            <a:r>
              <a:rPr lang="ru-RU" sz="1000" dirty="0">
                <a:solidFill>
                  <a:schemeClr val="accent1"/>
                </a:solidFill>
              </a:rPr>
              <a:t>.</a:t>
            </a:r>
            <a:endParaRPr lang="ru-RU" sz="1000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36934" y="6064629"/>
            <a:ext cx="17412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</a:rPr>
              <a:t>Excel </a:t>
            </a:r>
            <a:r>
              <a:rPr lang="ru-RU" sz="2000" dirty="0" smtClean="0">
                <a:solidFill>
                  <a:srgbClr val="00B050"/>
                </a:solidFill>
              </a:rPr>
              <a:t>/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ru-RU" sz="2000" dirty="0" smtClean="0">
                <a:solidFill>
                  <a:srgbClr val="00B050"/>
                </a:solidFill>
              </a:rPr>
              <a:t>АСППМ</a:t>
            </a:r>
            <a:endParaRPr lang="ru-RU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049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Прямоугольник 9"/>
          <p:cNvSpPr/>
          <p:nvPr/>
        </p:nvSpPr>
        <p:spPr>
          <a:xfrm>
            <a:off x="1187624" y="67375"/>
            <a:ext cx="78372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Орта білім беру ұйымдарында психологиялық қызмет – білім беру ұйымдарының </a:t>
            </a:r>
            <a:r>
              <a:rPr lang="ru-RU" b="1" dirty="0" err="1" smtClean="0">
                <a:solidFill>
                  <a:srgbClr val="0070C0"/>
                </a:solidFill>
              </a:rPr>
              <a:t>алқалы</a:t>
            </a:r>
            <a:r>
              <a:rPr lang="ru-RU" b="1" dirty="0" smtClean="0">
                <a:solidFill>
                  <a:srgbClr val="0070C0"/>
                </a:solidFill>
              </a:rPr>
              <a:t> органы </a:t>
            </a:r>
            <a:r>
              <a:rPr lang="ru-RU" dirty="0" err="1" smtClean="0">
                <a:solidFill>
                  <a:srgbClr val="0070C0"/>
                </a:solidFill>
              </a:rPr>
              <a:t>болып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табылады</a:t>
            </a:r>
            <a:r>
              <a:rPr lang="ru-RU" dirty="0" smtClean="0">
                <a:solidFill>
                  <a:srgbClr val="0070C0"/>
                </a:solidFill>
              </a:rPr>
              <a:t>.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6366" y="863883"/>
            <a:ext cx="864929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Психологиялық </a:t>
            </a:r>
            <a:r>
              <a:rPr lang="ru-RU" b="1" dirty="0" err="1" smtClean="0">
                <a:solidFill>
                  <a:srgbClr val="0070C0"/>
                </a:solidFill>
              </a:rPr>
              <a:t>қызметтің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мақсаты</a:t>
            </a:r>
            <a:r>
              <a:rPr lang="ru-RU" b="1" smtClean="0">
                <a:solidFill>
                  <a:srgbClr val="0070C0"/>
                </a:solidFill>
              </a:rPr>
              <a:t> -</a:t>
            </a:r>
            <a:r>
              <a:rPr lang="ru-RU" smtClean="0">
                <a:solidFill>
                  <a:srgbClr val="0070C0"/>
                </a:solidFill>
              </a:rPr>
              <a:t>– </a:t>
            </a:r>
            <a:r>
              <a:rPr lang="ru-RU" dirty="0">
                <a:solidFill>
                  <a:schemeClr val="accent1"/>
                </a:solidFill>
              </a:rPr>
              <a:t>білім </a:t>
            </a:r>
            <a:r>
              <a:rPr lang="ru-RU" dirty="0" err="1">
                <a:solidFill>
                  <a:schemeClr val="accent1"/>
                </a:solidFill>
              </a:rPr>
              <a:t>алушыларды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b="1" dirty="0">
                <a:solidFill>
                  <a:schemeClr val="accent1"/>
                </a:solidFill>
              </a:rPr>
              <a:t>табысты </a:t>
            </a:r>
            <a:r>
              <a:rPr lang="ru-RU" b="1" dirty="0" err="1">
                <a:solidFill>
                  <a:schemeClr val="accent1"/>
                </a:solidFill>
              </a:rPr>
              <a:t>оқыту</a:t>
            </a:r>
            <a:r>
              <a:rPr lang="ru-RU" b="1" dirty="0">
                <a:solidFill>
                  <a:schemeClr val="accent1"/>
                </a:solidFill>
              </a:rPr>
              <a:t>, дамыту, </a:t>
            </a:r>
            <a:r>
              <a:rPr lang="ru-RU" b="1" dirty="0" err="1">
                <a:solidFill>
                  <a:schemeClr val="accent1"/>
                </a:solidFill>
              </a:rPr>
              <a:t>әлеуметтендіру</a:t>
            </a:r>
            <a:r>
              <a:rPr lang="ru-RU" b="1" dirty="0">
                <a:solidFill>
                  <a:schemeClr val="accent1"/>
                </a:solidFill>
              </a:rPr>
              <a:t> және кәсіби білім беру </a:t>
            </a:r>
            <a:r>
              <a:rPr lang="ru-RU" b="1" dirty="0" err="1">
                <a:solidFill>
                  <a:schemeClr val="accent1"/>
                </a:solidFill>
              </a:rPr>
              <a:t>траекториясын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саналы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таңдауды</a:t>
            </a:r>
            <a:r>
              <a:rPr lang="ru-RU" b="1" dirty="0">
                <a:solidFill>
                  <a:schemeClr val="accent1"/>
                </a:solidFill>
              </a:rPr>
              <a:t> қалыптастыру үшін </a:t>
            </a:r>
            <a:r>
              <a:rPr lang="ru-RU" dirty="0">
                <a:solidFill>
                  <a:schemeClr val="accent1"/>
                </a:solidFill>
              </a:rPr>
              <a:t>психологиялық-педагогикалық және әлеуметтік </a:t>
            </a:r>
            <a:r>
              <a:rPr lang="ru-RU" dirty="0" err="1">
                <a:solidFill>
                  <a:schemeClr val="accent1"/>
                </a:solidFill>
              </a:rPr>
              <a:t>жағдайлар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жасауға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бағытталған</a:t>
            </a:r>
            <a:r>
              <a:rPr lang="ru-RU" dirty="0">
                <a:solidFill>
                  <a:schemeClr val="accent1"/>
                </a:solidFill>
              </a:rPr>
              <a:t> психологиялық-педагогикалық сүйемелдеуді </a:t>
            </a:r>
            <a:r>
              <a:rPr lang="ru-RU" dirty="0" err="1">
                <a:solidFill>
                  <a:schemeClr val="accent1"/>
                </a:solidFill>
              </a:rPr>
              <a:t>жүйелі</a:t>
            </a:r>
            <a:r>
              <a:rPr lang="ru-RU" dirty="0">
                <a:solidFill>
                  <a:schemeClr val="accent1"/>
                </a:solidFill>
              </a:rPr>
              <a:t> ұйымдастыру.</a:t>
            </a:r>
          </a:p>
          <a:p>
            <a:r>
              <a:rPr lang="ru-RU" dirty="0">
                <a:hlinkClick r:id="rId4"/>
              </a:rPr>
              <a:t/>
            </a:r>
            <a:br>
              <a:rPr lang="ru-RU" dirty="0">
                <a:hlinkClick r:id="rId4"/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62890" y="2324482"/>
            <a:ext cx="896448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rgbClr val="0070C0"/>
                </a:solidFill>
              </a:rPr>
              <a:t>3. Психологиялық </a:t>
            </a:r>
            <a:r>
              <a:rPr lang="ru-RU" sz="1200" b="1" dirty="0" err="1" smtClean="0">
                <a:solidFill>
                  <a:srgbClr val="0070C0"/>
                </a:solidFill>
              </a:rPr>
              <a:t>қызметтің</a:t>
            </a:r>
            <a:r>
              <a:rPr lang="ru-RU" sz="1200" b="1" dirty="0" smtClean="0">
                <a:solidFill>
                  <a:srgbClr val="0070C0"/>
                </a:solidFill>
              </a:rPr>
              <a:t> </a:t>
            </a:r>
            <a:r>
              <a:rPr lang="ru-RU" sz="1200" b="1" dirty="0" err="1" smtClean="0">
                <a:solidFill>
                  <a:srgbClr val="0070C0"/>
                </a:solidFill>
              </a:rPr>
              <a:t>міндеттері</a:t>
            </a:r>
            <a:r>
              <a:rPr lang="ru-RU" sz="1200" b="1" dirty="0" smtClean="0">
                <a:solidFill>
                  <a:srgbClr val="0070C0"/>
                </a:solidFill>
              </a:rPr>
              <a:t>:</a:t>
            </a:r>
            <a:endParaRPr lang="ru-RU" sz="1200" b="1" dirty="0">
              <a:solidFill>
                <a:srgbClr val="0070C0"/>
              </a:solidFill>
            </a:endParaRPr>
          </a:p>
          <a:p>
            <a:pPr lvl="0"/>
            <a:r>
              <a:rPr lang="ru-RU" sz="1200" dirty="0" smtClean="0"/>
              <a:t>1) </a:t>
            </a:r>
            <a:r>
              <a:rPr lang="ru-RU" sz="1200" dirty="0" err="1" smtClean="0"/>
              <a:t>Оқыту</a:t>
            </a:r>
            <a:r>
              <a:rPr lang="ru-RU" sz="1200" dirty="0" smtClean="0"/>
              <a:t> </a:t>
            </a:r>
            <a:r>
              <a:rPr lang="ru-RU" sz="1200" dirty="0" err="1"/>
              <a:t>процесінде</a:t>
            </a:r>
            <a:r>
              <a:rPr lang="ru-RU" sz="1200" dirty="0"/>
              <a:t> білім </a:t>
            </a:r>
            <a:r>
              <a:rPr lang="ru-RU" sz="1200" dirty="0" err="1"/>
              <a:t>алушылар</a:t>
            </a:r>
            <a:r>
              <a:rPr lang="ru-RU" sz="1200" dirty="0"/>
              <a:t> мен </a:t>
            </a:r>
            <a:r>
              <a:rPr lang="ru-RU" sz="1200" dirty="0" err="1"/>
              <a:t>тәрбиеленушілердің</a:t>
            </a:r>
            <a:r>
              <a:rPr lang="ru-RU" sz="1200" dirty="0"/>
              <a:t> даму </a:t>
            </a:r>
            <a:r>
              <a:rPr lang="ru-RU" sz="1200" dirty="0" err="1"/>
              <a:t>жағдайын</a:t>
            </a:r>
            <a:r>
              <a:rPr lang="ru-RU" sz="1200" dirty="0"/>
              <a:t> психологиялық-педагогикалық </a:t>
            </a:r>
            <a:r>
              <a:rPr lang="ru-RU" sz="1200" dirty="0" err="1"/>
              <a:t>талдау</a:t>
            </a:r>
            <a:r>
              <a:rPr lang="ru-RU" sz="1200" dirty="0"/>
              <a:t>, </a:t>
            </a:r>
            <a:r>
              <a:rPr lang="ru-RU" sz="1200" dirty="0" err="1"/>
              <a:t>негізгі</a:t>
            </a:r>
            <a:r>
              <a:rPr lang="ru-RU" sz="1200" dirty="0"/>
              <a:t> </a:t>
            </a:r>
            <a:r>
              <a:rPr lang="ru-RU" sz="1200" dirty="0" err="1"/>
              <a:t>проблемалар</a:t>
            </a:r>
            <a:r>
              <a:rPr lang="ru-RU" sz="1200" dirty="0"/>
              <a:t> мен олардың </a:t>
            </a:r>
            <a:r>
              <a:rPr lang="ru-RU" sz="1200" dirty="0" err="1"/>
              <a:t>туындау</a:t>
            </a:r>
            <a:r>
              <a:rPr lang="ru-RU" sz="1200" dirty="0"/>
              <a:t> </a:t>
            </a:r>
            <a:r>
              <a:rPr lang="ru-RU" sz="1200" dirty="0" err="1"/>
              <a:t>себептерін</a:t>
            </a:r>
            <a:r>
              <a:rPr lang="ru-RU" sz="1200" dirty="0"/>
              <a:t> анықтау, </a:t>
            </a:r>
            <a:r>
              <a:rPr lang="ru-RU" sz="1200" dirty="0" err="1"/>
              <a:t>оларды</a:t>
            </a:r>
            <a:r>
              <a:rPr lang="ru-RU" sz="1200" dirty="0"/>
              <a:t> </a:t>
            </a:r>
            <a:r>
              <a:rPr lang="ru-RU" sz="1200" dirty="0" err="1"/>
              <a:t>шешу</a:t>
            </a:r>
            <a:r>
              <a:rPr lang="ru-RU" sz="1200" dirty="0"/>
              <a:t> </a:t>
            </a:r>
            <a:r>
              <a:rPr lang="ru-RU" sz="1200" dirty="0" err="1"/>
              <a:t>құралдарын</a:t>
            </a:r>
            <a:r>
              <a:rPr lang="ru-RU" sz="1200" dirty="0"/>
              <a:t> </a:t>
            </a:r>
            <a:r>
              <a:rPr lang="ru-RU" sz="1200" dirty="0" err="1"/>
              <a:t>айқындау</a:t>
            </a:r>
            <a:r>
              <a:rPr lang="ru-RU" sz="1200" dirty="0"/>
              <a:t>, </a:t>
            </a:r>
            <a:r>
              <a:rPr lang="ru-RU" sz="1200" dirty="0" err="1"/>
              <a:t>сондай-ақ</a:t>
            </a:r>
            <a:r>
              <a:rPr lang="ru-RU" sz="1200" dirty="0"/>
              <a:t> </a:t>
            </a:r>
            <a:r>
              <a:rPr lang="ru-RU" sz="1200" dirty="0" err="1"/>
              <a:t>ұжымның</a:t>
            </a:r>
            <a:r>
              <a:rPr lang="ru-RU" sz="1200" dirty="0"/>
              <a:t> педагогикалық </a:t>
            </a:r>
            <a:r>
              <a:rPr lang="ru-RU" sz="1200" dirty="0" err="1"/>
              <a:t>қызметі</a:t>
            </a:r>
            <a:r>
              <a:rPr lang="ru-RU" sz="1200" dirty="0"/>
              <a:t> үшін </a:t>
            </a:r>
            <a:r>
              <a:rPr lang="ru-RU" sz="1200" dirty="0" err="1"/>
              <a:t>қауіпсіз</a:t>
            </a:r>
            <a:r>
              <a:rPr lang="ru-RU" sz="1200" dirty="0"/>
              <a:t> орта құру</a:t>
            </a:r>
            <a:r>
              <a:rPr lang="ru-RU" sz="1200" dirty="0" smtClean="0"/>
              <a:t>;</a:t>
            </a:r>
          </a:p>
          <a:p>
            <a:pPr lvl="0"/>
            <a:r>
              <a:rPr lang="ru-RU" sz="1200" dirty="0"/>
              <a:t>2) </a:t>
            </a:r>
            <a:r>
              <a:rPr lang="ru-RU" sz="1200" dirty="0" err="1"/>
              <a:t>оқу</a:t>
            </a:r>
            <a:r>
              <a:rPr lang="ru-RU" sz="1200" dirty="0"/>
              <a:t> </a:t>
            </a:r>
            <a:r>
              <a:rPr lang="ru-RU" sz="1200" dirty="0" err="1"/>
              <a:t>процесінде</a:t>
            </a:r>
            <a:r>
              <a:rPr lang="ru-RU" sz="1200" dirty="0"/>
              <a:t> </a:t>
            </a:r>
            <a:r>
              <a:rPr lang="ru-RU" sz="1200" dirty="0" err="1"/>
              <a:t>баланың</a:t>
            </a:r>
            <a:r>
              <a:rPr lang="ru-RU" sz="1200" dirty="0"/>
              <a:t> психологиялық-педагогикалық </a:t>
            </a:r>
            <a:r>
              <a:rPr lang="ru-RU" sz="1200" dirty="0" err="1"/>
              <a:t>мәртебесін</a:t>
            </a:r>
            <a:r>
              <a:rPr lang="ru-RU" sz="1200" dirty="0"/>
              <a:t> және оның психологиялық даму </a:t>
            </a:r>
            <a:r>
              <a:rPr lang="ru-RU" sz="1200" dirty="0" err="1"/>
              <a:t>динамикасын</a:t>
            </a:r>
            <a:r>
              <a:rPr lang="ru-RU" sz="1200" dirty="0"/>
              <a:t> мониторингтеу; білім </a:t>
            </a:r>
            <a:r>
              <a:rPr lang="ru-RU" sz="1200" dirty="0" err="1"/>
              <a:t>алушылар</a:t>
            </a:r>
            <a:r>
              <a:rPr lang="ru-RU" sz="1200" dirty="0"/>
              <a:t> мен </a:t>
            </a:r>
            <a:r>
              <a:rPr lang="ru-RU" sz="1200" dirty="0" err="1"/>
              <a:t>тәрбиеленушілердің</a:t>
            </a:r>
            <a:r>
              <a:rPr lang="ru-RU" sz="1200" dirty="0"/>
              <a:t> </a:t>
            </a:r>
            <a:r>
              <a:rPr lang="ru-RU" sz="1200" dirty="0" err="1"/>
              <a:t>оқу</a:t>
            </a:r>
            <a:r>
              <a:rPr lang="ru-RU" sz="1200" dirty="0"/>
              <a:t> </a:t>
            </a:r>
            <a:r>
              <a:rPr lang="ru-RU" sz="1200" dirty="0" err="1"/>
              <a:t>қызметін</a:t>
            </a:r>
            <a:r>
              <a:rPr lang="ru-RU" sz="1200" dirty="0"/>
              <a:t> </a:t>
            </a:r>
            <a:r>
              <a:rPr lang="ru-RU" sz="1200" dirty="0" err="1"/>
              <a:t>дараландыруға</a:t>
            </a:r>
            <a:r>
              <a:rPr lang="ru-RU" sz="1200" dirty="0"/>
              <a:t> жәрдемдесу</a:t>
            </a:r>
            <a:r>
              <a:rPr lang="ru-RU" sz="1200" dirty="0" smtClean="0"/>
              <a:t>;</a:t>
            </a:r>
          </a:p>
          <a:p>
            <a:pPr lvl="0"/>
            <a:r>
              <a:rPr lang="ru-RU" sz="1200" dirty="0"/>
              <a:t>3) білім </a:t>
            </a:r>
            <a:r>
              <a:rPr lang="ru-RU" sz="1200" dirty="0" err="1"/>
              <a:t>алушылардың</a:t>
            </a:r>
            <a:r>
              <a:rPr lang="ru-RU" sz="1200" dirty="0"/>
              <a:t> жеке </a:t>
            </a:r>
            <a:r>
              <a:rPr lang="ru-RU" sz="1200" dirty="0" err="1"/>
              <a:t>ерекшеліктері</a:t>
            </a:r>
            <a:r>
              <a:rPr lang="ru-RU" sz="1200" dirty="0"/>
              <a:t> мен </a:t>
            </a:r>
            <a:r>
              <a:rPr lang="ru-RU" sz="1200" dirty="0" err="1"/>
              <a:t>ерекше</a:t>
            </a:r>
            <a:r>
              <a:rPr lang="ru-RU" sz="1200" dirty="0"/>
              <a:t> </a:t>
            </a:r>
            <a:r>
              <a:rPr lang="ru-RU" sz="1200" dirty="0" err="1"/>
              <a:t>қажеттіліктерін</a:t>
            </a:r>
            <a:r>
              <a:rPr lang="ru-RU" sz="1200" dirty="0"/>
              <a:t> </a:t>
            </a:r>
            <a:r>
              <a:rPr lang="ru-RU" sz="1200" dirty="0" err="1"/>
              <a:t>ескере</a:t>
            </a:r>
            <a:r>
              <a:rPr lang="ru-RU" sz="1200" dirty="0"/>
              <a:t> </a:t>
            </a:r>
            <a:r>
              <a:rPr lang="ru-RU" sz="1200" dirty="0" err="1"/>
              <a:t>отырып</a:t>
            </a:r>
            <a:r>
              <a:rPr lang="ru-RU" sz="1200" dirty="0"/>
              <a:t>, </a:t>
            </a:r>
            <a:r>
              <a:rPr lang="ru-RU" sz="1200" dirty="0" err="1"/>
              <a:t>оқыту</a:t>
            </a:r>
            <a:r>
              <a:rPr lang="ru-RU" sz="1200" dirty="0"/>
              <a:t> </a:t>
            </a:r>
            <a:r>
              <a:rPr lang="ru-RU" sz="1200" dirty="0" err="1"/>
              <a:t>нәтижелеріне</a:t>
            </a:r>
            <a:r>
              <a:rPr lang="ru-RU" sz="1200" dirty="0"/>
              <a:t> </a:t>
            </a:r>
            <a:r>
              <a:rPr lang="ru-RU" sz="1200" dirty="0" err="1"/>
              <a:t>қойылатын</a:t>
            </a:r>
            <a:r>
              <a:rPr lang="ru-RU" sz="1200" dirty="0"/>
              <a:t> </a:t>
            </a:r>
            <a:r>
              <a:rPr lang="ru-RU" sz="1200" dirty="0" err="1"/>
              <a:t>мемлекеттік</a:t>
            </a:r>
            <a:r>
              <a:rPr lang="ru-RU" sz="1200" dirty="0"/>
              <a:t> </a:t>
            </a:r>
            <a:r>
              <a:rPr lang="ru-RU" sz="1200" dirty="0" err="1"/>
              <a:t>жалпыға</a:t>
            </a:r>
            <a:r>
              <a:rPr lang="ru-RU" sz="1200" dirty="0"/>
              <a:t> </a:t>
            </a:r>
            <a:r>
              <a:rPr lang="ru-RU" sz="1200" dirty="0" err="1"/>
              <a:t>міндетті</a:t>
            </a:r>
            <a:r>
              <a:rPr lang="ru-RU" sz="1200" dirty="0"/>
              <a:t> білім беру </a:t>
            </a:r>
            <a:r>
              <a:rPr lang="ru-RU" sz="1200" dirty="0" err="1"/>
              <a:t>стандартының</a:t>
            </a:r>
            <a:r>
              <a:rPr lang="ru-RU" sz="1200" dirty="0"/>
              <a:t> </a:t>
            </a:r>
            <a:r>
              <a:rPr lang="ru-RU" sz="1200" dirty="0" err="1"/>
              <a:t>талаптарын</a:t>
            </a:r>
            <a:r>
              <a:rPr lang="ru-RU" sz="1200" dirty="0"/>
              <a:t> </a:t>
            </a:r>
            <a:r>
              <a:rPr lang="ru-RU" sz="1200" dirty="0" err="1"/>
              <a:t>орындауға</a:t>
            </a:r>
            <a:r>
              <a:rPr lang="ru-RU" sz="1200" dirty="0"/>
              <a:t> жәрдемдесу </a:t>
            </a:r>
            <a:r>
              <a:rPr lang="ru-RU" sz="1200" dirty="0" err="1"/>
              <a:t>болып</a:t>
            </a:r>
            <a:r>
              <a:rPr lang="ru-RU" sz="1200" dirty="0"/>
              <a:t> </a:t>
            </a:r>
            <a:r>
              <a:rPr lang="ru-RU" sz="1200" dirty="0" err="1"/>
              <a:t>табылады</a:t>
            </a:r>
            <a:r>
              <a:rPr lang="ru-RU" sz="1200" dirty="0" smtClean="0"/>
              <a:t>;</a:t>
            </a:r>
          </a:p>
          <a:p>
            <a:pPr lvl="0"/>
            <a:r>
              <a:rPr lang="ru-RU" sz="1200" dirty="0" smtClean="0"/>
              <a:t>4) </a:t>
            </a:r>
            <a:r>
              <a:rPr lang="ru-RU" sz="1200" dirty="0"/>
              <a:t>әлеуметтік </a:t>
            </a:r>
            <a:r>
              <a:rPr lang="ru-RU" sz="1200" dirty="0" err="1"/>
              <a:t>қауіпсіздік</a:t>
            </a:r>
            <a:r>
              <a:rPr lang="ru-RU" sz="1200" dirty="0"/>
              <a:t>, психологиялық </a:t>
            </a:r>
            <a:r>
              <a:rPr lang="ru-RU" sz="1200" dirty="0" err="1"/>
              <a:t>денсаулық</a:t>
            </a:r>
            <a:r>
              <a:rPr lang="ru-RU" sz="1200" dirty="0"/>
              <a:t> </a:t>
            </a:r>
            <a:r>
              <a:rPr lang="ru-RU" sz="1200" dirty="0" smtClean="0"/>
              <a:t>проблемаларын және </a:t>
            </a:r>
            <a:r>
              <a:rPr lang="ru-RU" sz="1200" dirty="0" err="1"/>
              <a:t>деструктивті</a:t>
            </a:r>
            <a:r>
              <a:rPr lang="ru-RU" sz="1200" dirty="0"/>
              <a:t> мінез-құлық </a:t>
            </a:r>
            <a:r>
              <a:rPr lang="ru-RU" sz="1200" dirty="0" err="1"/>
              <a:t>нысандарының</a:t>
            </a:r>
            <a:r>
              <a:rPr lang="ru-RU" sz="1200" dirty="0"/>
              <a:t> алдын </a:t>
            </a:r>
            <a:r>
              <a:rPr lang="ru-RU" sz="1200" dirty="0" err="1"/>
              <a:t>алуға</a:t>
            </a:r>
            <a:r>
              <a:rPr lang="ru-RU" sz="1200" dirty="0"/>
              <a:t>, білім </a:t>
            </a:r>
            <a:r>
              <a:rPr lang="ru-RU" sz="1200" dirty="0" err="1"/>
              <a:t>алушылар</a:t>
            </a:r>
            <a:r>
              <a:rPr lang="ru-RU" sz="1200" dirty="0"/>
              <a:t> мен </a:t>
            </a:r>
            <a:r>
              <a:rPr lang="ru-RU" sz="1200" dirty="0" err="1"/>
              <a:t>тәрбиеленушілерді</a:t>
            </a:r>
            <a:r>
              <a:rPr lang="ru-RU" sz="1200" dirty="0"/>
              <a:t> бейімдеу, </a:t>
            </a:r>
            <a:r>
              <a:rPr lang="ru-RU" sz="1200" dirty="0" err="1"/>
              <a:t>оқыту</a:t>
            </a:r>
            <a:r>
              <a:rPr lang="ru-RU" sz="1200" dirty="0"/>
              <a:t> және </a:t>
            </a:r>
            <a:r>
              <a:rPr lang="ru-RU" sz="1200" dirty="0" err="1"/>
              <a:t>тәрбиелеу</a:t>
            </a:r>
            <a:r>
              <a:rPr lang="ru-RU" sz="1200" dirty="0"/>
              <a:t> </a:t>
            </a:r>
            <a:r>
              <a:rPr lang="ru-RU" sz="1200" dirty="0" err="1"/>
              <a:t>қиындықтарына</a:t>
            </a:r>
            <a:r>
              <a:rPr lang="ru-RU" sz="1200" dirty="0"/>
              <a:t> </a:t>
            </a:r>
            <a:r>
              <a:rPr lang="ru-RU" sz="1200" dirty="0" err="1"/>
              <a:t>бағытталған</a:t>
            </a:r>
            <a:r>
              <a:rPr lang="ru-RU" sz="1200" dirty="0"/>
              <a:t> жеке дамыту және </a:t>
            </a:r>
            <a:r>
              <a:rPr lang="ru-RU" sz="1200" dirty="0" err="1"/>
              <a:t>түзету</a:t>
            </a:r>
            <a:r>
              <a:rPr lang="ru-RU" sz="1200" dirty="0"/>
              <a:t>-дамыту </a:t>
            </a:r>
            <a:r>
              <a:rPr lang="ru-RU" sz="1200" dirty="0" err="1"/>
              <a:t>бағдарламаларын</a:t>
            </a:r>
            <a:r>
              <a:rPr lang="ru-RU" sz="1200" dirty="0"/>
              <a:t> </a:t>
            </a:r>
            <a:r>
              <a:rPr lang="ru-RU" sz="1200" dirty="0" err="1"/>
              <a:t>әзірлеу</a:t>
            </a:r>
            <a:r>
              <a:rPr lang="ru-RU" sz="1200" dirty="0"/>
              <a:t> және </a:t>
            </a:r>
            <a:r>
              <a:rPr lang="ru-RU" sz="1200" dirty="0" err="1"/>
              <a:t>енгізу</a:t>
            </a:r>
            <a:r>
              <a:rPr lang="ru-RU" sz="1200" dirty="0" smtClean="0"/>
              <a:t>;</a:t>
            </a:r>
          </a:p>
          <a:p>
            <a:pPr lvl="0"/>
            <a:r>
              <a:rPr lang="ru-RU" sz="1200" dirty="0" smtClean="0"/>
              <a:t>5)білім </a:t>
            </a:r>
            <a:r>
              <a:rPr lang="ru-RU" sz="1200" dirty="0" err="1"/>
              <a:t>алушылар</a:t>
            </a:r>
            <a:r>
              <a:rPr lang="ru-RU" sz="1200" dirty="0"/>
              <a:t> мен </a:t>
            </a:r>
            <a:r>
              <a:rPr lang="ru-RU" sz="1200" dirty="0" err="1"/>
              <a:t>тәрбиеленушілерде</a:t>
            </a:r>
            <a:r>
              <a:rPr lang="ru-RU" sz="1200" dirty="0"/>
              <a:t> </a:t>
            </a:r>
            <a:r>
              <a:rPr lang="ru-RU" sz="1200" dirty="0" err="1"/>
              <a:t>жаңа</a:t>
            </a:r>
            <a:r>
              <a:rPr lang="ru-RU" sz="1200" dirty="0"/>
              <a:t> әлеуметтік </a:t>
            </a:r>
            <a:r>
              <a:rPr lang="ru-RU" sz="1200" dirty="0" err="1"/>
              <a:t>тәжірибені</a:t>
            </a:r>
            <a:r>
              <a:rPr lang="ru-RU" sz="1200" dirty="0"/>
              <a:t> </a:t>
            </a:r>
            <a:r>
              <a:rPr lang="ru-RU" sz="1200" dirty="0" err="1"/>
              <a:t>саналы</a:t>
            </a:r>
            <a:r>
              <a:rPr lang="ru-RU" sz="1200" dirty="0"/>
              <a:t> және </a:t>
            </a:r>
            <a:r>
              <a:rPr lang="ru-RU" sz="1200" dirty="0" err="1"/>
              <a:t>белсенді</a:t>
            </a:r>
            <a:r>
              <a:rPr lang="ru-RU" sz="1200" dirty="0"/>
              <a:t> </a:t>
            </a:r>
            <a:r>
              <a:rPr lang="ru-RU" sz="1200" dirty="0" err="1"/>
              <a:t>түрде</a:t>
            </a:r>
            <a:r>
              <a:rPr lang="ru-RU" sz="1200" dirty="0"/>
              <a:t> беру </a:t>
            </a:r>
            <a:r>
              <a:rPr lang="ru-RU" sz="1200" dirty="0" err="1"/>
              <a:t>жолымен</a:t>
            </a:r>
            <a:r>
              <a:rPr lang="ru-RU" sz="1200" dirty="0"/>
              <a:t> </a:t>
            </a:r>
            <a:r>
              <a:rPr lang="ru-RU" sz="1200" dirty="0" err="1"/>
              <a:t>өзін-өзі</a:t>
            </a:r>
            <a:r>
              <a:rPr lang="ru-RU" sz="1200" dirty="0"/>
              <a:t> дамыту мен </a:t>
            </a:r>
            <a:r>
              <a:rPr lang="ru-RU" sz="1200" dirty="0" err="1"/>
              <a:t>өзін-өзі</a:t>
            </a:r>
            <a:r>
              <a:rPr lang="ru-RU" sz="1200" dirty="0"/>
              <a:t> </a:t>
            </a:r>
            <a:r>
              <a:rPr lang="ru-RU" sz="1200" dirty="0" err="1"/>
              <a:t>жетілдіруге</a:t>
            </a:r>
            <a:r>
              <a:rPr lang="ru-RU" sz="1200" dirty="0"/>
              <a:t> </a:t>
            </a:r>
            <a:r>
              <a:rPr lang="ru-RU" sz="1200" dirty="0" err="1" smtClean="0"/>
              <a:t>оқу</a:t>
            </a:r>
            <a:r>
              <a:rPr lang="ru-RU" sz="1200" dirty="0" smtClean="0"/>
              <a:t> </a:t>
            </a:r>
            <a:r>
              <a:rPr lang="ru-RU" sz="1200" dirty="0" err="1"/>
              <a:t>дағдыларын</a:t>
            </a:r>
            <a:r>
              <a:rPr lang="ru-RU" sz="1200" dirty="0"/>
              <a:t> қалыптастыру және </a:t>
            </a:r>
            <a:r>
              <a:rPr lang="ru-RU" sz="1200" dirty="0" err="1"/>
              <a:t>қабілеттерін</a:t>
            </a:r>
            <a:r>
              <a:rPr lang="ru-RU" sz="1200" dirty="0"/>
              <a:t> </a:t>
            </a:r>
            <a:r>
              <a:rPr lang="ru-RU" sz="1200" dirty="0" err="1"/>
              <a:t>дамытуға</a:t>
            </a:r>
            <a:r>
              <a:rPr lang="ru-RU" sz="1200" dirty="0"/>
              <a:t> жәрдемдесу </a:t>
            </a:r>
            <a:r>
              <a:rPr lang="ru-RU" sz="1200" dirty="0" err="1"/>
              <a:t>болып</a:t>
            </a:r>
            <a:r>
              <a:rPr lang="ru-RU" sz="1200" dirty="0"/>
              <a:t> </a:t>
            </a:r>
            <a:r>
              <a:rPr lang="ru-RU" sz="1200" dirty="0" err="1"/>
              <a:t>табылады</a:t>
            </a:r>
            <a:r>
              <a:rPr lang="ru-RU" sz="1200" dirty="0" smtClean="0"/>
              <a:t>;</a:t>
            </a:r>
          </a:p>
          <a:p>
            <a:pPr lvl="0"/>
            <a:r>
              <a:rPr lang="ru-RU" sz="1200" dirty="0" smtClean="0"/>
              <a:t>6</a:t>
            </a:r>
            <a:r>
              <a:rPr lang="ru-RU" sz="1200" dirty="0"/>
              <a:t>) білім беру </a:t>
            </a:r>
            <a:r>
              <a:rPr lang="ru-RU" sz="1200" dirty="0" err="1"/>
              <a:t>процесіне</a:t>
            </a:r>
            <a:r>
              <a:rPr lang="ru-RU" sz="1200" dirty="0"/>
              <a:t> </a:t>
            </a:r>
            <a:r>
              <a:rPr lang="ru-RU" sz="1200" dirty="0" err="1"/>
              <a:t>қатысушыларға</a:t>
            </a:r>
            <a:r>
              <a:rPr lang="ru-RU" sz="1200" dirty="0"/>
              <a:t> білім беру </a:t>
            </a:r>
            <a:r>
              <a:rPr lang="ru-RU" sz="1200" dirty="0" err="1"/>
              <a:t>процесіне</a:t>
            </a:r>
            <a:r>
              <a:rPr lang="ru-RU" sz="1200" dirty="0"/>
              <a:t> </a:t>
            </a:r>
            <a:r>
              <a:rPr lang="ru-RU" sz="1200" dirty="0" err="1"/>
              <a:t>қатысушылардың</a:t>
            </a:r>
            <a:r>
              <a:rPr lang="ru-RU" sz="1200" dirty="0"/>
              <a:t> жеке </a:t>
            </a:r>
            <a:r>
              <a:rPr lang="ru-RU" sz="1200" dirty="0" err="1"/>
              <a:t>құқықтарына</a:t>
            </a:r>
            <a:r>
              <a:rPr lang="ru-RU" sz="1200" dirty="0"/>
              <a:t> </a:t>
            </a:r>
            <a:r>
              <a:rPr lang="ru-RU" sz="1200" dirty="0" err="1"/>
              <a:t>нұқсан</a:t>
            </a:r>
            <a:r>
              <a:rPr lang="ru-RU" sz="1200" dirty="0"/>
              <a:t> </a:t>
            </a:r>
            <a:r>
              <a:rPr lang="ru-RU" sz="1200" dirty="0" err="1"/>
              <a:t>келтірмей</a:t>
            </a:r>
            <a:r>
              <a:rPr lang="ru-RU" sz="1200" dirty="0"/>
              <a:t>, өзара көмек, </a:t>
            </a:r>
            <a:r>
              <a:rPr lang="ru-RU" sz="1200" dirty="0" err="1"/>
              <a:t>эмпатия</a:t>
            </a:r>
            <a:r>
              <a:rPr lang="ru-RU" sz="1200" dirty="0"/>
              <a:t>, </a:t>
            </a:r>
            <a:r>
              <a:rPr lang="ru-RU" sz="1200" dirty="0" err="1"/>
              <a:t>жауапкершілік</a:t>
            </a:r>
            <a:r>
              <a:rPr lang="ru-RU" sz="1200" dirty="0"/>
              <a:t>, </a:t>
            </a:r>
            <a:r>
              <a:rPr lang="ru-RU" sz="1200" dirty="0" err="1"/>
              <a:t>өзіне</a:t>
            </a:r>
            <a:r>
              <a:rPr lang="ru-RU" sz="1200" dirty="0"/>
              <a:t> </a:t>
            </a:r>
            <a:r>
              <a:rPr lang="ru-RU" sz="1200" dirty="0" err="1"/>
              <a:t>сенімділік</a:t>
            </a:r>
            <a:r>
              <a:rPr lang="ru-RU" sz="1200" dirty="0"/>
              <a:t>, </a:t>
            </a:r>
            <a:r>
              <a:rPr lang="ru-RU" sz="1200" dirty="0" err="1"/>
              <a:t>шешім</a:t>
            </a:r>
            <a:r>
              <a:rPr lang="ru-RU" sz="1200" dirty="0"/>
              <a:t> </a:t>
            </a:r>
            <a:r>
              <a:rPr lang="ru-RU" sz="1200" dirty="0" err="1"/>
              <a:t>қабылдау</a:t>
            </a:r>
            <a:r>
              <a:rPr lang="ru-RU" sz="1200" dirty="0"/>
              <a:t> </a:t>
            </a:r>
            <a:r>
              <a:rPr lang="ru-RU" sz="1200" dirty="0" err="1"/>
              <a:t>қабілеті</a:t>
            </a:r>
            <a:r>
              <a:rPr lang="ru-RU" sz="1200" dirty="0"/>
              <a:t>, </a:t>
            </a:r>
            <a:r>
              <a:rPr lang="ru-RU" sz="1200" dirty="0" err="1"/>
              <a:t>белсенді</a:t>
            </a:r>
            <a:r>
              <a:rPr lang="ru-RU" sz="1200" dirty="0"/>
              <a:t> әлеуметтік өзара </a:t>
            </a:r>
            <a:r>
              <a:rPr lang="ru-RU" sz="1200" dirty="0" err="1"/>
              <a:t>іс-қимыл</a:t>
            </a:r>
            <a:r>
              <a:rPr lang="ru-RU" sz="1200" dirty="0"/>
              <a:t> </a:t>
            </a:r>
            <a:r>
              <a:rPr lang="ru-RU" sz="1200" dirty="0" err="1"/>
              <a:t>қағидаттарын</a:t>
            </a:r>
            <a:r>
              <a:rPr lang="ru-RU" sz="1200" dirty="0"/>
              <a:t> </a:t>
            </a:r>
            <a:r>
              <a:rPr lang="ru-RU" sz="1200" dirty="0" err="1"/>
              <a:t>тәрбиелеу</a:t>
            </a:r>
            <a:r>
              <a:rPr lang="ru-RU" sz="1200" dirty="0"/>
              <a:t> мен </a:t>
            </a:r>
            <a:r>
              <a:rPr lang="ru-RU" sz="1200" dirty="0" err="1"/>
              <a:t>қалыптастыруға</a:t>
            </a:r>
            <a:r>
              <a:rPr lang="ru-RU" sz="1200" dirty="0"/>
              <a:t> жәрдемдесу</a:t>
            </a:r>
            <a:r>
              <a:rPr lang="ru-RU" sz="1200" dirty="0" smtClean="0"/>
              <a:t>;</a:t>
            </a:r>
          </a:p>
          <a:p>
            <a:pPr lvl="0"/>
            <a:r>
              <a:rPr lang="ru-RU" sz="1200" dirty="0" smtClean="0"/>
              <a:t>7)білім </a:t>
            </a:r>
            <a:r>
              <a:rPr lang="ru-RU" sz="1200" dirty="0"/>
              <a:t>беру ұйымының психологиялық-педагогикалық, әлеуметтік қолдау </a:t>
            </a:r>
            <a:r>
              <a:rPr lang="ru-RU" sz="1200" dirty="0" err="1"/>
              <a:t>саласындағы</a:t>
            </a:r>
            <a:r>
              <a:rPr lang="ru-RU" sz="1200" dirty="0"/>
              <a:t> </a:t>
            </a:r>
            <a:r>
              <a:rPr lang="ru-RU" sz="1200" dirty="0" err="1"/>
              <a:t>ғылыми</a:t>
            </a:r>
            <a:r>
              <a:rPr lang="ru-RU" sz="1200" dirty="0"/>
              <a:t> және </a:t>
            </a:r>
            <a:r>
              <a:rPr lang="ru-RU" sz="1200" dirty="0" err="1"/>
              <a:t>практикаға</a:t>
            </a:r>
            <a:r>
              <a:rPr lang="ru-RU" sz="1200" dirty="0"/>
              <a:t> </a:t>
            </a:r>
            <a:r>
              <a:rPr lang="ru-RU" sz="1200" dirty="0" err="1"/>
              <a:t>бағытталған</a:t>
            </a:r>
            <a:r>
              <a:rPr lang="ru-RU" sz="1200" dirty="0"/>
              <a:t> </a:t>
            </a:r>
            <a:r>
              <a:rPr lang="ru-RU" sz="1200" dirty="0" err="1"/>
              <a:t>жетістіктерін</a:t>
            </a:r>
            <a:r>
              <a:rPr lang="ru-RU" sz="1200" dirty="0"/>
              <a:t> </a:t>
            </a:r>
            <a:r>
              <a:rPr lang="ru-RU" sz="1200" dirty="0" err="1"/>
              <a:t>тарату</a:t>
            </a:r>
            <a:r>
              <a:rPr lang="ru-RU" sz="1200" dirty="0"/>
              <a:t> және </a:t>
            </a:r>
            <a:r>
              <a:rPr lang="ru-RU" sz="1200" dirty="0" err="1"/>
              <a:t>практикаға</a:t>
            </a:r>
            <a:r>
              <a:rPr lang="ru-RU" sz="1200" dirty="0"/>
              <a:t> </a:t>
            </a:r>
            <a:r>
              <a:rPr lang="ru-RU" sz="1200" dirty="0" err="1"/>
              <a:t>енгізу</a:t>
            </a:r>
            <a:r>
              <a:rPr lang="ru-RU" sz="1200" dirty="0"/>
              <a:t> </a:t>
            </a:r>
            <a:r>
              <a:rPr lang="ru-RU" sz="1200" dirty="0" err="1"/>
              <a:t>болып</a:t>
            </a:r>
            <a:r>
              <a:rPr lang="ru-RU" sz="1200" dirty="0"/>
              <a:t> </a:t>
            </a:r>
            <a:r>
              <a:rPr lang="ru-RU" sz="1200" dirty="0" err="1"/>
              <a:t>табылады</a:t>
            </a:r>
            <a:r>
              <a:rPr lang="ru-RU" sz="1200" dirty="0" smtClean="0"/>
              <a:t>;</a:t>
            </a:r>
          </a:p>
          <a:p>
            <a:pPr lvl="0"/>
            <a:r>
              <a:rPr lang="ru-RU" sz="1200" dirty="0" smtClean="0"/>
              <a:t>8</a:t>
            </a:r>
            <a:r>
              <a:rPr lang="ru-RU" sz="1200" dirty="0"/>
              <a:t>) білім </a:t>
            </a:r>
            <a:r>
              <a:rPr lang="ru-RU" sz="1200" dirty="0" err="1"/>
              <a:t>алушылар</a:t>
            </a:r>
            <a:r>
              <a:rPr lang="ru-RU" sz="1200" dirty="0"/>
              <a:t> мен </a:t>
            </a:r>
            <a:r>
              <a:rPr lang="ru-RU" sz="1200" dirty="0" err="1"/>
              <a:t>тәрбиеленушілердің</a:t>
            </a:r>
            <a:r>
              <a:rPr lang="ru-RU" sz="1200" dirty="0"/>
              <a:t> жеке </a:t>
            </a:r>
            <a:r>
              <a:rPr lang="ru-RU" sz="1200" dirty="0" err="1"/>
              <a:t>мүмкіндіктері</a:t>
            </a:r>
            <a:r>
              <a:rPr lang="ru-RU" sz="1200" dirty="0"/>
              <a:t> мен </a:t>
            </a:r>
            <a:r>
              <a:rPr lang="ru-RU" sz="1200" dirty="0" err="1"/>
              <a:t>ерекше</a:t>
            </a:r>
            <a:r>
              <a:rPr lang="ru-RU" sz="1200" dirty="0"/>
              <a:t> </a:t>
            </a:r>
            <a:r>
              <a:rPr lang="ru-RU" sz="1200" dirty="0" err="1"/>
              <a:t>қажеттіліктерін</a:t>
            </a:r>
            <a:r>
              <a:rPr lang="ru-RU" sz="1200" dirty="0"/>
              <a:t> </a:t>
            </a:r>
            <a:r>
              <a:rPr lang="ru-RU" sz="1200" dirty="0" err="1"/>
              <a:t>ескере</a:t>
            </a:r>
            <a:r>
              <a:rPr lang="ru-RU" sz="1200" dirty="0"/>
              <a:t> </a:t>
            </a:r>
            <a:r>
              <a:rPr lang="ru-RU" sz="1200" dirty="0" err="1"/>
              <a:t>отырып</a:t>
            </a:r>
            <a:r>
              <a:rPr lang="ru-RU" sz="1200" dirty="0"/>
              <a:t>, </a:t>
            </a:r>
            <a:r>
              <a:rPr lang="ru-RU" sz="1200" dirty="0" err="1"/>
              <a:t>оларды</a:t>
            </a:r>
            <a:r>
              <a:rPr lang="ru-RU" sz="1200" dirty="0"/>
              <a:t> </a:t>
            </a:r>
            <a:r>
              <a:rPr lang="ru-RU" sz="1200" dirty="0" err="1"/>
              <a:t>әлеуметтендірудің</a:t>
            </a:r>
            <a:r>
              <a:rPr lang="ru-RU" sz="1200" dirty="0"/>
              <a:t> тиімді </a:t>
            </a:r>
            <a:r>
              <a:rPr lang="ru-RU" sz="1200" dirty="0" err="1"/>
              <a:t>жағдайларын</a:t>
            </a:r>
            <a:r>
              <a:rPr lang="ru-RU" sz="1200" dirty="0"/>
              <a:t> </a:t>
            </a:r>
            <a:r>
              <a:rPr lang="ru-RU" sz="1200" dirty="0" err="1"/>
              <a:t>жасау</a:t>
            </a:r>
            <a:r>
              <a:rPr lang="ru-RU" sz="1200" dirty="0"/>
              <a:t> үшін білім беру </a:t>
            </a:r>
            <a:r>
              <a:rPr lang="ru-RU" sz="1200" dirty="0" err="1"/>
              <a:t>процесіне</a:t>
            </a:r>
            <a:r>
              <a:rPr lang="ru-RU" sz="1200" dirty="0"/>
              <a:t> </a:t>
            </a:r>
            <a:r>
              <a:rPr lang="ru-RU" sz="1200" dirty="0" err="1"/>
              <a:t>қатысушыларға</a:t>
            </a:r>
            <a:r>
              <a:rPr lang="ru-RU" sz="1200" dirty="0"/>
              <a:t> психологиялық-педагогикалық қолдау </a:t>
            </a:r>
            <a:r>
              <a:rPr lang="ru-RU" sz="1200" dirty="0" err="1"/>
              <a:t>көрсететін</a:t>
            </a:r>
            <a:r>
              <a:rPr lang="ru-RU" sz="1200" dirty="0"/>
              <a:t> </a:t>
            </a:r>
            <a:r>
              <a:rPr lang="ru-RU" sz="1200" dirty="0" err="1"/>
              <a:t>педагогтар</a:t>
            </a:r>
            <a:r>
              <a:rPr lang="ru-RU" sz="1200" dirty="0"/>
              <a:t> мен </a:t>
            </a:r>
            <a:r>
              <a:rPr lang="ru-RU" sz="1200" dirty="0" err="1"/>
              <a:t>мамандардың</a:t>
            </a:r>
            <a:r>
              <a:rPr lang="ru-RU" sz="1200" dirty="0"/>
              <a:t> </a:t>
            </a:r>
            <a:r>
              <a:rPr lang="ru-RU" sz="1200" dirty="0" err="1"/>
              <a:t>пәнаралық</a:t>
            </a:r>
            <a:r>
              <a:rPr lang="ru-RU" sz="1200" dirty="0"/>
              <a:t>, </a:t>
            </a:r>
            <a:r>
              <a:rPr lang="ru-RU" sz="1200" dirty="0" err="1"/>
              <a:t>командалық</a:t>
            </a:r>
            <a:r>
              <a:rPr lang="ru-RU" sz="1200" dirty="0"/>
              <a:t> өзара </a:t>
            </a:r>
            <a:r>
              <a:rPr lang="ru-RU" sz="1200" dirty="0" err="1"/>
              <a:t>іс-қимылын</a:t>
            </a:r>
            <a:r>
              <a:rPr lang="ru-RU" sz="1200" dirty="0"/>
              <a:t> </a:t>
            </a:r>
            <a:r>
              <a:rPr lang="ru-RU" sz="1200" dirty="0" err="1"/>
              <a:t>қамтамасыз</a:t>
            </a:r>
            <a:r>
              <a:rPr lang="ru-RU" sz="1200" dirty="0"/>
              <a:t> ету</a:t>
            </a:r>
            <a:r>
              <a:rPr lang="ru-RU" sz="1200" dirty="0" smtClean="0"/>
              <a:t>;</a:t>
            </a:r>
          </a:p>
          <a:p>
            <a:pPr lvl="0"/>
            <a:r>
              <a:rPr lang="ru-RU" sz="1200" dirty="0" smtClean="0"/>
              <a:t>9</a:t>
            </a:r>
            <a:r>
              <a:rPr lang="ru-RU" sz="1200" dirty="0"/>
              <a:t>) білім беру ұйымының </a:t>
            </a:r>
            <a:r>
              <a:rPr lang="ru-RU" sz="1200" dirty="0" err="1"/>
              <a:t>алқалы</a:t>
            </a:r>
            <a:r>
              <a:rPr lang="ru-RU" sz="1200" dirty="0"/>
              <a:t> </a:t>
            </a:r>
            <a:r>
              <a:rPr lang="ru-RU" sz="1200" dirty="0" err="1"/>
              <a:t>органдарымен</a:t>
            </a:r>
            <a:r>
              <a:rPr lang="ru-RU" sz="1200" dirty="0"/>
              <a:t> және білім беру, </a:t>
            </a:r>
            <a:r>
              <a:rPr lang="ru-RU" sz="1200" dirty="0" err="1"/>
              <a:t>денсаулық</a:t>
            </a:r>
            <a:r>
              <a:rPr lang="ru-RU" sz="1200" dirty="0"/>
              <a:t> </a:t>
            </a:r>
            <a:r>
              <a:rPr lang="ru-RU" sz="1200" dirty="0" err="1"/>
              <a:t>сақтау</a:t>
            </a:r>
            <a:r>
              <a:rPr lang="ru-RU" sz="1200" dirty="0"/>
              <a:t>, </a:t>
            </a:r>
            <a:r>
              <a:rPr lang="ru-RU" sz="1200" dirty="0" err="1" smtClean="0"/>
              <a:t>қоғамдық</a:t>
            </a:r>
            <a:r>
              <a:rPr lang="ru-RU" sz="1200" dirty="0" smtClean="0"/>
              <a:t>, </a:t>
            </a:r>
            <a:r>
              <a:rPr lang="ru-RU" sz="1200" dirty="0"/>
              <a:t>әлеуметтік </a:t>
            </a:r>
            <a:r>
              <a:rPr lang="ru-RU" sz="1200" dirty="0" err="1"/>
              <a:t>қорғау</a:t>
            </a:r>
            <a:r>
              <a:rPr lang="ru-RU" sz="1200" dirty="0"/>
              <a:t>, </a:t>
            </a:r>
            <a:r>
              <a:rPr lang="ru-RU" sz="1200" dirty="0" err="1"/>
              <a:t>Ішкі</a:t>
            </a:r>
            <a:r>
              <a:rPr lang="ru-RU" sz="1200" dirty="0"/>
              <a:t> </a:t>
            </a:r>
            <a:r>
              <a:rPr lang="ru-RU" sz="1200" dirty="0" err="1"/>
              <a:t>істер</a:t>
            </a:r>
            <a:r>
              <a:rPr lang="ru-RU" sz="1200" dirty="0"/>
              <a:t> </a:t>
            </a:r>
            <a:r>
              <a:rPr lang="ru-RU" sz="1200" dirty="0" err="1"/>
              <a:t>мүдделі</a:t>
            </a:r>
            <a:r>
              <a:rPr lang="ru-RU" sz="1200" dirty="0"/>
              <a:t> </a:t>
            </a:r>
            <a:r>
              <a:rPr lang="ru-RU" sz="1200" dirty="0" err="1"/>
              <a:t>органдарымен</a:t>
            </a:r>
            <a:r>
              <a:rPr lang="ru-RU" sz="1200" dirty="0"/>
              <a:t> өзара </a:t>
            </a:r>
            <a:r>
              <a:rPr lang="ru-RU" sz="1200" dirty="0" err="1"/>
              <a:t>іс-қимыл</a:t>
            </a:r>
            <a:r>
              <a:rPr lang="ru-RU" sz="1200" dirty="0"/>
              <a:t> </a:t>
            </a:r>
            <a:r>
              <a:rPr lang="ru-RU" sz="1200" dirty="0" err="1"/>
              <a:t>жасау</a:t>
            </a:r>
            <a:r>
              <a:rPr lang="ru-RU" sz="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7221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Прямоугольник 6"/>
          <p:cNvSpPr/>
          <p:nvPr/>
        </p:nvSpPr>
        <p:spPr>
          <a:xfrm>
            <a:off x="190725" y="858083"/>
            <a:ext cx="81186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4</a:t>
            </a:r>
            <a:r>
              <a:rPr lang="ru-RU" sz="2000" dirty="0">
                <a:solidFill>
                  <a:srgbClr val="0070C0"/>
                </a:solidFill>
              </a:rPr>
              <a:t>. </a:t>
            </a:r>
            <a:r>
              <a:rPr lang="ru-RU" sz="2000" dirty="0" smtClean="0">
                <a:solidFill>
                  <a:srgbClr val="0070C0"/>
                </a:solidFill>
              </a:rPr>
              <a:t>Психологиялық-педагогикалық және әлеуметтік қолдау </a:t>
            </a:r>
            <a:r>
              <a:rPr lang="ru-RU" sz="2000" dirty="0" err="1" smtClean="0">
                <a:solidFill>
                  <a:srgbClr val="0070C0"/>
                </a:solidFill>
              </a:rPr>
              <a:t>принциптері</a:t>
            </a:r>
            <a:r>
              <a:rPr lang="ru-RU" sz="2000" dirty="0" smtClean="0">
                <a:solidFill>
                  <a:srgbClr val="0070C0"/>
                </a:solidFill>
              </a:rPr>
              <a:t>: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81751" y="1720840"/>
            <a:ext cx="794844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1) Кәсіби</a:t>
            </a:r>
            <a:r>
              <a:rPr lang="ru-RU" b="1" dirty="0"/>
              <a:t> </a:t>
            </a:r>
            <a:r>
              <a:rPr lang="ru-RU" dirty="0" err="1" smtClean="0"/>
              <a:t>әдепті</a:t>
            </a:r>
            <a:r>
              <a:rPr lang="ru-RU" dirty="0" smtClean="0"/>
              <a:t> </a:t>
            </a:r>
            <a:r>
              <a:rPr lang="ru-RU" dirty="0" err="1" smtClean="0"/>
              <a:t>сақтау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/>
              <a:t>2) </a:t>
            </a:r>
            <a:r>
              <a:rPr lang="ru-RU" dirty="0" err="1" smtClean="0"/>
              <a:t>Баланың</a:t>
            </a:r>
            <a:r>
              <a:rPr lang="ru-RU" dirty="0" smtClean="0"/>
              <a:t> </a:t>
            </a:r>
            <a:r>
              <a:rPr lang="ru-RU" dirty="0"/>
              <a:t>жеке </a:t>
            </a:r>
            <a:r>
              <a:rPr lang="ru-RU" dirty="0" err="1"/>
              <a:t>басына</a:t>
            </a:r>
            <a:r>
              <a:rPr lang="ru-RU" dirty="0"/>
              <a:t> </a:t>
            </a:r>
            <a:r>
              <a:rPr lang="ru-RU" dirty="0" err="1" smtClean="0"/>
              <a:t>эмпатия</a:t>
            </a:r>
            <a:r>
              <a:rPr lang="ru-RU" dirty="0" smtClean="0"/>
              <a:t> және </a:t>
            </a:r>
            <a:r>
              <a:rPr lang="ru-RU" dirty="0" err="1" smtClean="0"/>
              <a:t>құрмет</a:t>
            </a:r>
            <a:r>
              <a:rPr lang="ru-RU" dirty="0" smtClean="0"/>
              <a:t> көрсету</a:t>
            </a:r>
            <a:r>
              <a:rPr lang="ru-RU" dirty="0"/>
              <a:t>;</a:t>
            </a:r>
          </a:p>
          <a:p>
            <a:r>
              <a:rPr lang="ru-RU" dirty="0" smtClean="0"/>
              <a:t>3) Білім </a:t>
            </a:r>
            <a:r>
              <a:rPr lang="ru-RU" dirty="0" err="1"/>
              <a:t>алушы</a:t>
            </a:r>
            <a:r>
              <a:rPr lang="ru-RU" dirty="0"/>
              <a:t> мен </a:t>
            </a:r>
            <a:r>
              <a:rPr lang="ru-RU" dirty="0" err="1"/>
              <a:t>тәрбиеленушінің</a:t>
            </a:r>
            <a:r>
              <a:rPr lang="ru-RU" dirty="0"/>
              <a:t> жеке және </a:t>
            </a:r>
            <a:r>
              <a:rPr lang="ru-RU" dirty="0" err="1"/>
              <a:t>жас</a:t>
            </a:r>
            <a:r>
              <a:rPr lang="ru-RU" dirty="0"/>
              <a:t> </a:t>
            </a:r>
            <a:r>
              <a:rPr lang="ru-RU" dirty="0" err="1"/>
              <a:t>ерекшелігін</a:t>
            </a:r>
            <a:r>
              <a:rPr lang="ru-RU" dirty="0"/>
              <a:t> </a:t>
            </a:r>
            <a:r>
              <a:rPr lang="ru-RU" dirty="0" err="1" smtClean="0"/>
              <a:t>есепке</a:t>
            </a:r>
            <a:r>
              <a:rPr lang="ru-RU" dirty="0" smtClean="0"/>
              <a:t> алу;</a:t>
            </a:r>
            <a:endParaRPr lang="ru-RU" dirty="0"/>
          </a:p>
          <a:p>
            <a:r>
              <a:rPr lang="ru-RU" dirty="0" smtClean="0"/>
              <a:t>4) Психологиялық </a:t>
            </a:r>
            <a:r>
              <a:rPr lang="ru-RU" dirty="0"/>
              <a:t>және педагогикалық </a:t>
            </a:r>
            <a:r>
              <a:rPr lang="ru-RU" dirty="0" err="1"/>
              <a:t>білімді</a:t>
            </a:r>
            <a:r>
              <a:rPr lang="ru-RU" dirty="0"/>
              <a:t> </a:t>
            </a:r>
            <a:r>
              <a:rPr lang="ru-RU" dirty="0" err="1" smtClean="0"/>
              <a:t>интеграциялау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/>
              <a:t>5) </a:t>
            </a:r>
            <a:r>
              <a:rPr lang="ru-RU" dirty="0" err="1" smtClean="0"/>
              <a:t>Баланың</a:t>
            </a:r>
            <a:r>
              <a:rPr lang="ru-RU" dirty="0" smtClean="0"/>
              <a:t> </a:t>
            </a:r>
            <a:r>
              <a:rPr lang="ru-RU" dirty="0" err="1"/>
              <a:t>құқықтары</a:t>
            </a:r>
            <a:r>
              <a:rPr lang="ru-RU" dirty="0"/>
              <a:t> мен </a:t>
            </a:r>
            <a:r>
              <a:rPr lang="ru-RU" dirty="0" err="1"/>
              <a:t>мүдделерін</a:t>
            </a:r>
            <a:r>
              <a:rPr lang="ru-RU" dirty="0"/>
              <a:t> </a:t>
            </a:r>
            <a:r>
              <a:rPr lang="ru-RU" dirty="0" err="1"/>
              <a:t>сақтай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ақпараттың</a:t>
            </a:r>
            <a:r>
              <a:rPr lang="ru-RU" dirty="0"/>
              <a:t> </a:t>
            </a:r>
            <a:r>
              <a:rPr lang="ru-RU" dirty="0" err="1" smtClean="0"/>
              <a:t>құпиялылығы</a:t>
            </a:r>
            <a:r>
              <a:rPr lang="ru-RU" dirty="0" smtClean="0"/>
              <a:t>; </a:t>
            </a:r>
            <a:endParaRPr lang="ru-RU" dirty="0"/>
          </a:p>
          <a:p>
            <a:r>
              <a:rPr lang="ru-RU" dirty="0" smtClean="0"/>
              <a:t>6) Білім </a:t>
            </a:r>
            <a:r>
              <a:rPr lang="ru-RU" dirty="0" err="1"/>
              <a:t>алушылардың</a:t>
            </a:r>
            <a:r>
              <a:rPr lang="ru-RU" dirty="0"/>
              <a:t>, </a:t>
            </a:r>
            <a:r>
              <a:rPr lang="ru-RU" dirty="0" err="1"/>
              <a:t>тәрбиеленушілердің</a:t>
            </a:r>
            <a:r>
              <a:rPr lang="ru-RU" dirty="0"/>
              <a:t>, </a:t>
            </a:r>
            <a:r>
              <a:rPr lang="ru-RU" dirty="0" err="1"/>
              <a:t>ата-аналардың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өзге</a:t>
            </a:r>
            <a:r>
              <a:rPr lang="ru-RU" dirty="0"/>
              <a:t> де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өкілдердің</a:t>
            </a:r>
            <a:r>
              <a:rPr lang="ru-RU" dirty="0"/>
              <a:t>, </a:t>
            </a:r>
            <a:r>
              <a:rPr lang="ru-RU" dirty="0" err="1"/>
              <a:t>педагогтардың</a:t>
            </a:r>
            <a:r>
              <a:rPr lang="ru-RU" dirty="0"/>
              <a:t> денсаулығына, ар-</a:t>
            </a:r>
            <a:r>
              <a:rPr lang="ru-RU" dirty="0" err="1"/>
              <a:t>намысы</a:t>
            </a:r>
            <a:r>
              <a:rPr lang="ru-RU" dirty="0"/>
              <a:t> мен </a:t>
            </a:r>
            <a:r>
              <a:rPr lang="ru-RU" dirty="0" err="1"/>
              <a:t>қадір-қасиетіне</a:t>
            </a:r>
            <a:r>
              <a:rPr lang="ru-RU" dirty="0"/>
              <a:t> </a:t>
            </a:r>
            <a:r>
              <a:rPr lang="ru-RU" dirty="0" err="1"/>
              <a:t>зиян</a:t>
            </a:r>
            <a:r>
              <a:rPr lang="ru-RU" dirty="0"/>
              <a:t> </a:t>
            </a:r>
            <a:r>
              <a:rPr lang="ru-RU" dirty="0" err="1"/>
              <a:t>келтіру</a:t>
            </a:r>
            <a:r>
              <a:rPr lang="ru-RU" dirty="0"/>
              <a:t> </a:t>
            </a:r>
            <a:r>
              <a:rPr lang="ru-RU" dirty="0" err="1"/>
              <a:t>мүмкіндігін</a:t>
            </a:r>
            <a:r>
              <a:rPr lang="ru-RU" dirty="0"/>
              <a:t> </a:t>
            </a:r>
            <a:r>
              <a:rPr lang="ru-RU" dirty="0" err="1" smtClean="0"/>
              <a:t>болғызбау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/>
              <a:t>7) Білім </a:t>
            </a:r>
            <a:r>
              <a:rPr lang="ru-RU" dirty="0" err="1"/>
              <a:t>алушылар</a:t>
            </a:r>
            <a:r>
              <a:rPr lang="ru-RU" dirty="0"/>
              <a:t> мен </a:t>
            </a:r>
            <a:r>
              <a:rPr lang="ru-RU" dirty="0" err="1"/>
              <a:t>тәрбиеленушілерді</a:t>
            </a:r>
            <a:r>
              <a:rPr lang="ru-RU" dirty="0"/>
              <a:t> білім беру </a:t>
            </a:r>
            <a:r>
              <a:rPr lang="ru-RU" dirty="0" err="1"/>
              <a:t>процесінде</a:t>
            </a:r>
            <a:r>
              <a:rPr lang="ru-RU" dirty="0"/>
              <a:t> </a:t>
            </a:r>
            <a:r>
              <a:rPr lang="ru-RU" dirty="0" err="1"/>
              <a:t>сүйемелдеудің</a:t>
            </a:r>
            <a:r>
              <a:rPr lang="ru-RU" dirty="0"/>
              <a:t> </a:t>
            </a:r>
            <a:r>
              <a:rPr lang="ru-RU" dirty="0" err="1" smtClean="0"/>
              <a:t>ғылыми</a:t>
            </a:r>
            <a:r>
              <a:rPr lang="ru-RU" dirty="0" smtClean="0"/>
              <a:t>, </a:t>
            </a:r>
            <a:r>
              <a:rPr lang="ru-RU" dirty="0" err="1" smtClean="0"/>
              <a:t>қызығушылығын</a:t>
            </a:r>
            <a:r>
              <a:rPr lang="ru-RU" dirty="0" smtClean="0"/>
              <a:t>, </a:t>
            </a:r>
            <a:r>
              <a:rPr lang="ru-RU" dirty="0" err="1" smtClean="0"/>
              <a:t>бірізділігін</a:t>
            </a:r>
            <a:r>
              <a:rPr lang="ru-RU" dirty="0"/>
              <a:t>, </a:t>
            </a:r>
            <a:r>
              <a:rPr lang="ru-RU" dirty="0" err="1"/>
              <a:t>кезеңділігін</a:t>
            </a:r>
            <a:r>
              <a:rPr lang="ru-RU" dirty="0"/>
              <a:t> және </a:t>
            </a:r>
            <a:r>
              <a:rPr lang="ru-RU" dirty="0" err="1"/>
              <a:t>үздіксіздігін</a:t>
            </a:r>
            <a:r>
              <a:rPr lang="ru-RU" dirty="0"/>
              <a:t> </a:t>
            </a:r>
            <a:r>
              <a:rPr lang="ru-RU" dirty="0" err="1"/>
              <a:t>ескере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 </a:t>
            </a:r>
            <a:r>
              <a:rPr lang="ru-RU" dirty="0" smtClean="0"/>
              <a:t>білім беру </a:t>
            </a:r>
            <a:r>
              <a:rPr lang="ru-RU" dirty="0" err="1" smtClean="0"/>
              <a:t>үрдісінде</a:t>
            </a:r>
            <a:r>
              <a:rPr lang="ru-RU" dirty="0" smtClean="0"/>
              <a:t> </a:t>
            </a:r>
            <a:r>
              <a:rPr lang="ru-RU" dirty="0" err="1" smtClean="0"/>
              <a:t>жүзеге</a:t>
            </a:r>
            <a:r>
              <a:rPr lang="ru-RU" dirty="0" smtClean="0"/>
              <a:t> </a:t>
            </a:r>
            <a:r>
              <a:rPr lang="ru-RU" dirty="0" err="1"/>
              <a:t>асыру</a:t>
            </a:r>
            <a:r>
              <a:rPr lang="ru-RU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1067300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Прямоугольник 1"/>
          <p:cNvSpPr/>
          <p:nvPr/>
        </p:nvSpPr>
        <p:spPr>
          <a:xfrm>
            <a:off x="1187624" y="188640"/>
            <a:ext cx="7290556" cy="1569660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b="1" dirty="0" err="1">
                <a:solidFill>
                  <a:schemeClr val="accent1"/>
                </a:solidFill>
              </a:rPr>
              <a:t>Ерекше</a:t>
            </a:r>
            <a:r>
              <a:rPr lang="ru-RU" sz="1600" b="1" dirty="0">
                <a:solidFill>
                  <a:schemeClr val="accent1"/>
                </a:solidFill>
              </a:rPr>
              <a:t> білім </a:t>
            </a:r>
            <a:r>
              <a:rPr lang="ru-RU" sz="1600" b="1" dirty="0" err="1">
                <a:solidFill>
                  <a:schemeClr val="accent1"/>
                </a:solidFill>
              </a:rPr>
              <a:t>берілуіне</a:t>
            </a:r>
            <a:r>
              <a:rPr lang="ru-RU" sz="1600" b="1" dirty="0">
                <a:solidFill>
                  <a:schemeClr val="accent1"/>
                </a:solidFill>
              </a:rPr>
              <a:t> </a:t>
            </a:r>
            <a:r>
              <a:rPr lang="ru-RU" sz="1600" b="1" dirty="0" err="1">
                <a:solidFill>
                  <a:schemeClr val="accent1"/>
                </a:solidFill>
              </a:rPr>
              <a:t>қажеттілігі</a:t>
            </a:r>
            <a:r>
              <a:rPr lang="ru-RU" sz="1600" b="1" dirty="0">
                <a:solidFill>
                  <a:schemeClr val="accent1"/>
                </a:solidFill>
              </a:rPr>
              <a:t> бар </a:t>
            </a:r>
            <a:r>
              <a:rPr lang="ru-RU" sz="1600" dirty="0"/>
              <a:t>білім </a:t>
            </a:r>
            <a:r>
              <a:rPr lang="ru-RU" sz="1600" dirty="0" err="1"/>
              <a:t>алушылар</a:t>
            </a:r>
            <a:r>
              <a:rPr lang="ru-RU" sz="1600" dirty="0"/>
              <a:t> мен </a:t>
            </a:r>
            <a:r>
              <a:rPr lang="ru-RU" sz="1600" dirty="0" err="1"/>
              <a:t>тәрбиеленушілерді</a:t>
            </a:r>
            <a:r>
              <a:rPr lang="ru-RU" sz="1600" dirty="0"/>
              <a:t> психологиялық-педагогикалық сүйемелдеу "білім беру ұйымдарында психологиялық-педагогикалық сүйемелдеу </a:t>
            </a:r>
            <a:r>
              <a:rPr lang="ru-RU" sz="1600" dirty="0" err="1"/>
              <a:t>қағидаларын</a:t>
            </a:r>
            <a:r>
              <a:rPr lang="ru-RU" sz="1600" dirty="0"/>
              <a:t> </a:t>
            </a:r>
            <a:r>
              <a:rPr lang="ru-RU" sz="1600" dirty="0" err="1"/>
              <a:t>бекіту</a:t>
            </a:r>
            <a:r>
              <a:rPr lang="ru-RU" sz="1600" dirty="0"/>
              <a:t> </a:t>
            </a:r>
            <a:r>
              <a:rPr lang="ru-RU" sz="1600" dirty="0" err="1"/>
              <a:t>туралы"Қазақстан</a:t>
            </a:r>
            <a:r>
              <a:rPr lang="ru-RU" sz="1600" dirty="0"/>
              <a:t> </a:t>
            </a:r>
            <a:r>
              <a:rPr lang="ru-RU" sz="1600" dirty="0" err="1"/>
              <a:t>Республикасы</a:t>
            </a:r>
            <a:r>
              <a:rPr lang="ru-RU" sz="1600" dirty="0"/>
              <a:t> Білім және </a:t>
            </a:r>
            <a:r>
              <a:rPr lang="ru-RU" sz="1600" dirty="0" err="1"/>
              <a:t>ғылым</a:t>
            </a:r>
            <a:r>
              <a:rPr lang="ru-RU" sz="1600" dirty="0"/>
              <a:t> </a:t>
            </a:r>
            <a:r>
              <a:rPr lang="ru-RU" sz="1600" dirty="0" err="1"/>
              <a:t>министрінің</a:t>
            </a:r>
            <a:r>
              <a:rPr lang="ru-RU" sz="1600" dirty="0"/>
              <a:t> 2022 </a:t>
            </a:r>
            <a:r>
              <a:rPr lang="ru-RU" sz="1600" dirty="0" err="1"/>
              <a:t>жылғы</a:t>
            </a:r>
            <a:r>
              <a:rPr lang="ru-RU" sz="1600" dirty="0"/>
              <a:t> 12 </a:t>
            </a:r>
            <a:r>
              <a:rPr lang="ru-RU" sz="1600" dirty="0" err="1"/>
              <a:t>қаңтардағы</a:t>
            </a:r>
            <a:r>
              <a:rPr lang="ru-RU" sz="1600" dirty="0"/>
              <a:t> № 6 </a:t>
            </a:r>
            <a:r>
              <a:rPr lang="ru-RU" sz="1600" dirty="0" err="1"/>
              <a:t>бұйрығына</a:t>
            </a:r>
            <a:r>
              <a:rPr lang="ru-RU" sz="1600" dirty="0"/>
              <a:t> (</a:t>
            </a:r>
            <a:r>
              <a:rPr lang="ru-RU" sz="1600" dirty="0" err="1"/>
              <a:t>нормативтік</a:t>
            </a:r>
            <a:r>
              <a:rPr lang="ru-RU" sz="1600" dirty="0"/>
              <a:t> </a:t>
            </a:r>
            <a:r>
              <a:rPr lang="ru-RU" sz="1600" dirty="0" err="1"/>
              <a:t>құқықтық</a:t>
            </a:r>
            <a:r>
              <a:rPr lang="ru-RU" sz="1600" dirty="0"/>
              <a:t> </a:t>
            </a:r>
            <a:r>
              <a:rPr lang="ru-RU" sz="1600" dirty="0" err="1"/>
              <a:t>актілерді</a:t>
            </a:r>
            <a:r>
              <a:rPr lang="ru-RU" sz="1600" dirty="0"/>
              <a:t> </a:t>
            </a:r>
            <a:r>
              <a:rPr lang="ru-RU" sz="1600" dirty="0" err="1"/>
              <a:t>мемлекеттік</a:t>
            </a:r>
            <a:r>
              <a:rPr lang="ru-RU" sz="1600" dirty="0"/>
              <a:t> </a:t>
            </a:r>
            <a:r>
              <a:rPr lang="ru-RU" sz="1600" dirty="0" err="1"/>
              <a:t>тіркеу</a:t>
            </a:r>
            <a:r>
              <a:rPr lang="ru-RU" sz="1600" dirty="0"/>
              <a:t> </a:t>
            </a:r>
            <a:r>
              <a:rPr lang="ru-RU" sz="1600" dirty="0" err="1"/>
              <a:t>тізілімінде</a:t>
            </a:r>
            <a:r>
              <a:rPr lang="ru-RU" sz="1600" dirty="0"/>
              <a:t> № 26513 </a:t>
            </a:r>
            <a:r>
              <a:rPr lang="ru-RU" sz="1600" dirty="0" err="1"/>
              <a:t>болып</a:t>
            </a:r>
            <a:r>
              <a:rPr lang="ru-RU" sz="1600" dirty="0"/>
              <a:t> </a:t>
            </a:r>
            <a:r>
              <a:rPr lang="ru-RU" sz="1600" dirty="0" err="1"/>
              <a:t>тіркелген</a:t>
            </a:r>
            <a:r>
              <a:rPr lang="ru-RU" sz="1600" dirty="0"/>
              <a:t>) </a:t>
            </a:r>
            <a:r>
              <a:rPr lang="ru-RU" sz="1600" dirty="0" err="1"/>
              <a:t>сәйкес</a:t>
            </a:r>
            <a:r>
              <a:rPr lang="ru-RU" sz="1600" dirty="0"/>
              <a:t> </a:t>
            </a:r>
            <a:r>
              <a:rPr lang="ru-RU" sz="1600" dirty="0" err="1"/>
              <a:t>жүзеге</a:t>
            </a:r>
            <a:r>
              <a:rPr lang="ru-RU" sz="1600" dirty="0"/>
              <a:t> </a:t>
            </a:r>
            <a:r>
              <a:rPr lang="ru-RU" sz="1600" dirty="0" err="1"/>
              <a:t>асырылады</a:t>
            </a:r>
            <a:r>
              <a:rPr lang="ru-RU" sz="1600" dirty="0"/>
              <a:t>.: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6901" y="1988840"/>
            <a:ext cx="90364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AutoNum type="arabicParenR"/>
            </a:pPr>
            <a:r>
              <a:rPr lang="ru-RU" sz="1600" dirty="0" err="1"/>
              <a:t>барлық</a:t>
            </a:r>
            <a:r>
              <a:rPr lang="ru-RU" sz="1600" dirty="0"/>
              <a:t> білім </a:t>
            </a:r>
            <a:r>
              <a:rPr lang="ru-RU" sz="1600" dirty="0" err="1"/>
              <a:t>алушылар</a:t>
            </a:r>
            <a:r>
              <a:rPr lang="ru-RU" sz="1600" dirty="0"/>
              <a:t> мен </a:t>
            </a:r>
            <a:r>
              <a:rPr lang="ru-RU" sz="1600" dirty="0" err="1"/>
              <a:t>тәрбиеленушілерге</a:t>
            </a:r>
            <a:r>
              <a:rPr lang="ru-RU" sz="1600" dirty="0"/>
              <a:t> </a:t>
            </a:r>
            <a:r>
              <a:rPr lang="ru-RU" sz="1600" dirty="0" err="1"/>
              <a:t>қатысты</a:t>
            </a:r>
            <a:r>
              <a:rPr lang="ru-RU" sz="1600" dirty="0"/>
              <a:t> </a:t>
            </a:r>
            <a:r>
              <a:rPr lang="ru-RU" sz="1600" dirty="0" err="1"/>
              <a:t>тұрақты</a:t>
            </a:r>
            <a:r>
              <a:rPr lang="ru-RU" sz="1600" dirty="0"/>
              <a:t> </a:t>
            </a:r>
            <a:r>
              <a:rPr lang="ru-RU" sz="1600" dirty="0" err="1" smtClean="0"/>
              <a:t>негізінде</a:t>
            </a:r>
            <a:r>
              <a:rPr lang="ru-RU" sz="1600" dirty="0" smtClean="0"/>
              <a:t> </a:t>
            </a:r>
            <a:r>
              <a:rPr lang="ru-RU" sz="1600" dirty="0" err="1"/>
              <a:t>педагогтің</a:t>
            </a:r>
            <a:r>
              <a:rPr lang="ru-RU" sz="1600" dirty="0"/>
              <a:t> </a:t>
            </a:r>
            <a:r>
              <a:rPr lang="ru-RU" sz="1600" dirty="0" err="1"/>
              <a:t>құзыреті</a:t>
            </a:r>
            <a:r>
              <a:rPr lang="ru-RU" sz="1600" dirty="0"/>
              <a:t> шеңберінде </a:t>
            </a:r>
            <a:r>
              <a:rPr lang="ru-RU" sz="1600" b="1" dirty="0"/>
              <a:t>сынып (топ) </a:t>
            </a:r>
            <a:r>
              <a:rPr lang="ru-RU" sz="1600" b="1" dirty="0" err="1"/>
              <a:t>деңгейінде</a:t>
            </a:r>
            <a:r>
              <a:rPr lang="ru-RU" sz="1600" dirty="0"/>
              <a:t>: білім беру ортасын бейімдеу, </a:t>
            </a:r>
            <a:r>
              <a:rPr lang="ru-RU" sz="1600" dirty="0" err="1"/>
              <a:t>оқытудың</a:t>
            </a:r>
            <a:r>
              <a:rPr lang="ru-RU" sz="1600" dirty="0"/>
              <a:t> </a:t>
            </a:r>
            <a:r>
              <a:rPr lang="ru-RU" sz="1600" dirty="0" err="1"/>
              <a:t>вариативтік</a:t>
            </a:r>
            <a:r>
              <a:rPr lang="ru-RU" sz="1600" dirty="0"/>
              <a:t> </a:t>
            </a:r>
            <a:r>
              <a:rPr lang="ru-RU" sz="1600" dirty="0" err="1"/>
              <a:t>әдістері</a:t>
            </a:r>
            <a:r>
              <a:rPr lang="ru-RU" sz="1600" dirty="0"/>
              <a:t> мен </a:t>
            </a:r>
            <a:r>
              <a:rPr lang="ru-RU" sz="1600" dirty="0" err="1"/>
              <a:t>тәсілдерін</a:t>
            </a:r>
            <a:r>
              <a:rPr lang="ru-RU" sz="1600" dirty="0"/>
              <a:t>, </a:t>
            </a:r>
            <a:r>
              <a:rPr lang="ru-RU" sz="1600" dirty="0" err="1"/>
              <a:t>ерекше</a:t>
            </a:r>
            <a:r>
              <a:rPr lang="ru-RU" sz="1600" dirty="0"/>
              <a:t> білім беру </a:t>
            </a:r>
            <a:r>
              <a:rPr lang="ru-RU" sz="1600" dirty="0" err="1"/>
              <a:t>қажеттіліктерін</a:t>
            </a:r>
            <a:r>
              <a:rPr lang="ru-RU" sz="1600" dirty="0"/>
              <a:t> </a:t>
            </a:r>
            <a:r>
              <a:rPr lang="ru-RU" sz="1600" dirty="0" err="1"/>
              <a:t>ескере</a:t>
            </a:r>
            <a:r>
              <a:rPr lang="ru-RU" sz="1600" dirty="0"/>
              <a:t> </a:t>
            </a:r>
            <a:r>
              <a:rPr lang="ru-RU" sz="1600" dirty="0" err="1"/>
              <a:t>отырып</a:t>
            </a:r>
            <a:r>
              <a:rPr lang="ru-RU" sz="1600" dirty="0"/>
              <a:t>, оның ішінде мінез-құлық және </a:t>
            </a:r>
            <a:r>
              <a:rPr lang="ru-RU" sz="1600" dirty="0" err="1"/>
              <a:t>эмоционалдық</a:t>
            </a:r>
            <a:r>
              <a:rPr lang="ru-RU" sz="1600" dirty="0"/>
              <a:t> </a:t>
            </a:r>
            <a:r>
              <a:rPr lang="ru-RU" sz="1600" dirty="0" err="1"/>
              <a:t>ерекшеліктерімен</a:t>
            </a:r>
            <a:r>
              <a:rPr lang="ru-RU" sz="1600" dirty="0"/>
              <a:t> және жеке </a:t>
            </a:r>
            <a:r>
              <a:rPr lang="ru-RU" sz="1600" dirty="0" err="1"/>
              <a:t>мүмкіндіктерімен</a:t>
            </a:r>
            <a:r>
              <a:rPr lang="ru-RU" sz="1600" dirty="0"/>
              <a:t> </a:t>
            </a:r>
            <a:r>
              <a:rPr lang="ru-RU" sz="1600" dirty="0" err="1"/>
              <a:t>байланысты</a:t>
            </a:r>
            <a:r>
              <a:rPr lang="ru-RU" sz="1600" dirty="0"/>
              <a:t> </a:t>
            </a:r>
            <a:r>
              <a:rPr lang="ru-RU" sz="1600" dirty="0" err="1"/>
              <a:t>жетістіктерді</a:t>
            </a:r>
            <a:r>
              <a:rPr lang="ru-RU" sz="1600" dirty="0"/>
              <a:t> </a:t>
            </a:r>
            <a:r>
              <a:rPr lang="ru-RU" sz="1600" dirty="0" err="1"/>
              <a:t>бағалау</a:t>
            </a:r>
            <a:r>
              <a:rPr lang="ru-RU" sz="1600" dirty="0"/>
              <a:t> үшін жеке </a:t>
            </a:r>
            <a:r>
              <a:rPr lang="ru-RU" sz="1600" dirty="0" err="1"/>
              <a:t>оқу</a:t>
            </a:r>
            <a:r>
              <a:rPr lang="ru-RU" sz="1600" dirty="0"/>
              <a:t> құралдары мен </a:t>
            </a:r>
            <a:r>
              <a:rPr lang="ru-RU" sz="1600" dirty="0" err="1"/>
              <a:t>материалдарын</a:t>
            </a:r>
            <a:r>
              <a:rPr lang="ru-RU" sz="1600" dirty="0"/>
              <a:t> </a:t>
            </a:r>
            <a:r>
              <a:rPr lang="ru-RU" sz="1600" dirty="0" err="1"/>
              <a:t>пайдалану</a:t>
            </a:r>
            <a:r>
              <a:rPr lang="ru-RU" sz="1600" dirty="0" smtClean="0"/>
              <a:t>; </a:t>
            </a:r>
            <a:endParaRPr lang="ru-RU" sz="1600" dirty="0"/>
          </a:p>
          <a:p>
            <a:r>
              <a:rPr lang="ru-RU" sz="1600" b="1" dirty="0"/>
              <a:t>2) </a:t>
            </a:r>
            <a:r>
              <a:rPr lang="ru-RU" sz="1600" dirty="0"/>
              <a:t>білім беру </a:t>
            </a:r>
            <a:r>
              <a:rPr lang="ru-RU" sz="1600" dirty="0" err="1"/>
              <a:t>ұйымы</a:t>
            </a:r>
            <a:r>
              <a:rPr lang="ru-RU" sz="1600" dirty="0"/>
              <a:t> </a:t>
            </a:r>
            <a:r>
              <a:rPr lang="ru-RU" sz="1600" dirty="0" err="1"/>
              <a:t>деңгейінде</a:t>
            </a:r>
            <a:r>
              <a:rPr lang="ru-RU" sz="1600" dirty="0"/>
              <a:t> </a:t>
            </a:r>
            <a:r>
              <a:rPr lang="ru-RU" sz="1600" dirty="0" err="1"/>
              <a:t>ақпаратты</a:t>
            </a:r>
            <a:r>
              <a:rPr lang="ru-RU" sz="1600" dirty="0"/>
              <a:t> </a:t>
            </a:r>
            <a:r>
              <a:rPr lang="ru-RU" sz="1600" dirty="0" err="1"/>
              <a:t>неғұрлым</a:t>
            </a:r>
            <a:r>
              <a:rPr lang="ru-RU" sz="1600" dirty="0"/>
              <a:t> </a:t>
            </a:r>
            <a:r>
              <a:rPr lang="ru-RU" sz="1600" dirty="0" err="1"/>
              <a:t>жүйелі</a:t>
            </a:r>
            <a:r>
              <a:rPr lang="ru-RU" sz="1600" dirty="0"/>
              <a:t> </a:t>
            </a:r>
            <a:r>
              <a:rPr lang="ru-RU" sz="1600" dirty="0" err="1"/>
              <a:t>түрде</a:t>
            </a:r>
            <a:r>
              <a:rPr lang="ru-RU" sz="1600" dirty="0"/>
              <a:t> </a:t>
            </a:r>
            <a:r>
              <a:rPr lang="ru-RU" sz="1600" dirty="0" err="1"/>
              <a:t>жинауды</a:t>
            </a:r>
            <a:r>
              <a:rPr lang="ru-RU" sz="1600" dirty="0"/>
              <a:t>, </a:t>
            </a:r>
            <a:r>
              <a:rPr lang="ru-RU" sz="1600" dirty="0" err="1"/>
              <a:t>оқу</a:t>
            </a:r>
            <a:r>
              <a:rPr lang="ru-RU" sz="1600" dirty="0"/>
              <a:t> </a:t>
            </a:r>
            <a:r>
              <a:rPr lang="ru-RU" sz="1600" dirty="0" err="1"/>
              <a:t>бағдарламаларын</a:t>
            </a:r>
            <a:r>
              <a:rPr lang="ru-RU" sz="1600" dirty="0"/>
              <a:t> </a:t>
            </a:r>
            <a:r>
              <a:rPr lang="ru-RU" sz="1600" dirty="0" err="1"/>
              <a:t>уақытша</a:t>
            </a:r>
            <a:r>
              <a:rPr lang="ru-RU" sz="1600" dirty="0"/>
              <a:t> (</a:t>
            </a:r>
            <a:r>
              <a:rPr lang="ru-RU" sz="1600" dirty="0" err="1"/>
              <a:t>тоқсанға</a:t>
            </a:r>
            <a:r>
              <a:rPr lang="ru-RU" sz="1600" dirty="0"/>
              <a:t>, </a:t>
            </a:r>
            <a:r>
              <a:rPr lang="ru-RU" sz="1600" dirty="0" err="1"/>
              <a:t>оқу</a:t>
            </a:r>
            <a:r>
              <a:rPr lang="ru-RU" sz="1600" dirty="0"/>
              <a:t> </a:t>
            </a:r>
            <a:r>
              <a:rPr lang="ru-RU" sz="1600" dirty="0" err="1"/>
              <a:t>жылына</a:t>
            </a:r>
            <a:r>
              <a:rPr lang="ru-RU" sz="1600" dirty="0"/>
              <a:t>) </a:t>
            </a:r>
            <a:r>
              <a:rPr lang="ru-RU" sz="1600" dirty="0" err="1"/>
              <a:t>тұрақты</a:t>
            </a:r>
            <a:r>
              <a:rPr lang="ru-RU" sz="1600" dirty="0"/>
              <a:t> </a:t>
            </a:r>
            <a:r>
              <a:rPr lang="ru-RU" sz="1600" dirty="0" err="1"/>
              <a:t>бейімдеуді</a:t>
            </a:r>
            <a:r>
              <a:rPr lang="ru-RU" sz="1600" dirty="0"/>
              <a:t>, Жеке </a:t>
            </a:r>
            <a:r>
              <a:rPr lang="ru-RU" sz="1600" dirty="0" err="1"/>
              <a:t>оқу</a:t>
            </a:r>
            <a:r>
              <a:rPr lang="ru-RU" sz="1600" dirty="0"/>
              <a:t> </a:t>
            </a:r>
            <a:r>
              <a:rPr lang="ru-RU" sz="1600" dirty="0" err="1"/>
              <a:t>бағдарламалары</a:t>
            </a:r>
            <a:r>
              <a:rPr lang="ru-RU" sz="1600" dirty="0"/>
              <a:t> бойынша оқытуды, жеке даму </a:t>
            </a:r>
            <a:r>
              <a:rPr lang="ru-RU" sz="1600" dirty="0" err="1"/>
              <a:t>бағдарламаларын</a:t>
            </a:r>
            <a:r>
              <a:rPr lang="ru-RU" sz="1600" dirty="0"/>
              <a:t> </a:t>
            </a:r>
            <a:r>
              <a:rPr lang="ru-RU" sz="1600" dirty="0" err="1"/>
              <a:t>әзірлеу</a:t>
            </a:r>
            <a:r>
              <a:rPr lang="ru-RU" sz="1600" dirty="0"/>
              <a:t> мен </a:t>
            </a:r>
            <a:r>
              <a:rPr lang="ru-RU" sz="1600" dirty="0" err="1"/>
              <a:t>іске</a:t>
            </a:r>
            <a:r>
              <a:rPr lang="ru-RU" sz="1600" dirty="0"/>
              <a:t> </a:t>
            </a:r>
            <a:r>
              <a:rPr lang="ru-RU" sz="1600" dirty="0" err="1"/>
              <a:t>асыруды</a:t>
            </a:r>
            <a:r>
              <a:rPr lang="ru-RU" sz="1600" dirty="0"/>
              <a:t>, </a:t>
            </a:r>
            <a:r>
              <a:rPr lang="ru-RU" sz="1600" dirty="0" err="1"/>
              <a:t>арнайы</a:t>
            </a:r>
            <a:r>
              <a:rPr lang="ru-RU" sz="1600" dirty="0"/>
              <a:t> </a:t>
            </a:r>
            <a:r>
              <a:rPr lang="ru-RU" sz="1600" dirty="0" err="1"/>
              <a:t>әдістер</a:t>
            </a:r>
            <a:r>
              <a:rPr lang="ru-RU" sz="1600" dirty="0"/>
              <a:t> мен </a:t>
            </a:r>
            <a:r>
              <a:rPr lang="ru-RU" sz="1600" dirty="0" err="1"/>
              <a:t>тәсілдерді</a:t>
            </a:r>
            <a:r>
              <a:rPr lang="ru-RU" sz="1600" dirty="0"/>
              <a:t> </a:t>
            </a:r>
            <a:r>
              <a:rPr lang="ru-RU" sz="1600" dirty="0" err="1"/>
              <a:t>пайдалануды</a:t>
            </a:r>
            <a:r>
              <a:rPr lang="ru-RU" sz="1600" dirty="0"/>
              <a:t> </a:t>
            </a:r>
            <a:r>
              <a:rPr lang="ru-RU" sz="1600" dirty="0" err="1"/>
              <a:t>көздейтін</a:t>
            </a:r>
            <a:r>
              <a:rPr lang="ru-RU" sz="1600" dirty="0"/>
              <a:t> </a:t>
            </a:r>
            <a:r>
              <a:rPr lang="ru-RU" sz="1600" dirty="0" err="1"/>
              <a:t>проблемаларды</a:t>
            </a:r>
            <a:r>
              <a:rPr lang="ru-RU" sz="1600" dirty="0"/>
              <a:t> </a:t>
            </a:r>
            <a:r>
              <a:rPr lang="ru-RU" sz="1600" dirty="0" err="1"/>
              <a:t>шешу</a:t>
            </a:r>
            <a:r>
              <a:rPr lang="ru-RU" sz="1600" dirty="0"/>
              <a:t> </a:t>
            </a:r>
            <a:r>
              <a:rPr lang="ru-RU" sz="1600" dirty="0" err="1"/>
              <a:t>процесіне</a:t>
            </a:r>
            <a:r>
              <a:rPr lang="ru-RU" sz="1600" dirty="0"/>
              <a:t> әлеуметтік, психологиялық-педагогикалық сүйемелдеуді </a:t>
            </a:r>
            <a:r>
              <a:rPr lang="ru-RU" sz="1600" dirty="0" err="1"/>
              <a:t>жүзеге</a:t>
            </a:r>
            <a:r>
              <a:rPr lang="ru-RU" sz="1600" dirty="0"/>
              <a:t> </a:t>
            </a:r>
            <a:r>
              <a:rPr lang="ru-RU" sz="1600" dirty="0" err="1"/>
              <a:t>асыратын</a:t>
            </a:r>
            <a:r>
              <a:rPr lang="ru-RU" sz="1600" dirty="0"/>
              <a:t> </a:t>
            </a:r>
            <a:r>
              <a:rPr lang="ru-RU" sz="1600" dirty="0" err="1"/>
              <a:t>мамандарды</a:t>
            </a:r>
            <a:r>
              <a:rPr lang="ru-RU" sz="1600" dirty="0"/>
              <a:t> </a:t>
            </a:r>
            <a:r>
              <a:rPr lang="ru-RU" sz="1600" dirty="0" err="1"/>
              <a:t>тарта</a:t>
            </a:r>
            <a:r>
              <a:rPr lang="ru-RU" sz="1600" dirty="0"/>
              <a:t> </a:t>
            </a:r>
            <a:r>
              <a:rPr lang="ru-RU" sz="1600" dirty="0" err="1"/>
              <a:t>отырып</a:t>
            </a:r>
            <a:r>
              <a:rPr lang="ru-RU" sz="1600" dirty="0"/>
              <a:t>, білім </a:t>
            </a:r>
            <a:r>
              <a:rPr lang="ru-RU" sz="1600" dirty="0" err="1"/>
              <a:t>алушылар</a:t>
            </a:r>
            <a:r>
              <a:rPr lang="ru-RU" sz="1600" dirty="0"/>
              <a:t> мен </a:t>
            </a:r>
            <a:r>
              <a:rPr lang="ru-RU" sz="1600" dirty="0" err="1"/>
              <a:t>тәрбиеленушілердің</a:t>
            </a:r>
            <a:r>
              <a:rPr lang="ru-RU" sz="1600" dirty="0"/>
              <a:t> </a:t>
            </a:r>
            <a:r>
              <a:rPr lang="ru-RU" sz="1600" dirty="0" err="1"/>
              <a:t>жетістіктерін</a:t>
            </a:r>
            <a:r>
              <a:rPr lang="ru-RU" sz="1600" dirty="0"/>
              <a:t> </a:t>
            </a:r>
            <a:r>
              <a:rPr lang="ru-RU" sz="1600" dirty="0" err="1"/>
              <a:t>бағалауға</a:t>
            </a:r>
            <a:r>
              <a:rPr lang="ru-RU" sz="1600" dirty="0"/>
              <a:t> арналған </a:t>
            </a:r>
            <a:r>
              <a:rPr lang="ru-RU" sz="1600" dirty="0" smtClean="0"/>
              <a:t>жеке </a:t>
            </a:r>
            <a:r>
              <a:rPr lang="ru-RU" sz="1600" dirty="0" err="1"/>
              <a:t>оқу</a:t>
            </a:r>
            <a:r>
              <a:rPr lang="ru-RU" sz="1600" dirty="0"/>
              <a:t> құралдары мен </a:t>
            </a:r>
            <a:r>
              <a:rPr lang="ru-RU" sz="1600" dirty="0" err="1" smtClean="0"/>
              <a:t>материалдарын</a:t>
            </a:r>
            <a:r>
              <a:rPr lang="ru-RU" sz="1600" dirty="0" smtClean="0"/>
              <a:t> </a:t>
            </a:r>
            <a:r>
              <a:rPr lang="ru-RU" sz="1600" dirty="0" err="1" smtClean="0"/>
              <a:t>қолдана</a:t>
            </a:r>
            <a:r>
              <a:rPr lang="ru-RU" sz="1600" dirty="0" smtClean="0"/>
              <a:t> </a:t>
            </a:r>
            <a:r>
              <a:rPr lang="ru-RU" sz="1600" dirty="0" err="1" smtClean="0"/>
              <a:t>отырып</a:t>
            </a:r>
            <a:r>
              <a:rPr lang="ru-RU" sz="1600" dirty="0" smtClean="0"/>
              <a:t> </a:t>
            </a:r>
            <a:r>
              <a:rPr lang="ru-RU" sz="1600" b="1" dirty="0" smtClean="0"/>
              <a:t>білім </a:t>
            </a:r>
            <a:r>
              <a:rPr lang="ru-RU" sz="1600" b="1" dirty="0"/>
              <a:t>беру </a:t>
            </a:r>
            <a:r>
              <a:rPr lang="ru-RU" sz="1600" b="1" dirty="0" err="1"/>
              <a:t>ұйымдары</a:t>
            </a:r>
            <a:r>
              <a:rPr lang="ru-RU" sz="1600" b="1" dirty="0"/>
              <a:t> </a:t>
            </a:r>
            <a:r>
              <a:rPr lang="ru-RU" sz="1600" b="1" dirty="0" err="1"/>
              <a:t>деңгейінде</a:t>
            </a:r>
            <a:r>
              <a:rPr lang="ru-RU" sz="1600" dirty="0"/>
              <a:t> </a:t>
            </a:r>
            <a:r>
              <a:rPr lang="ru-RU" sz="1600" dirty="0" err="1"/>
              <a:t>жүзеге</a:t>
            </a:r>
            <a:r>
              <a:rPr lang="ru-RU" sz="1600" dirty="0"/>
              <a:t> </a:t>
            </a:r>
            <a:r>
              <a:rPr lang="ru-RU" sz="1600" dirty="0" err="1"/>
              <a:t>асырылады</a:t>
            </a:r>
            <a:r>
              <a:rPr lang="ru-RU" sz="1600" dirty="0"/>
              <a:t>. </a:t>
            </a:r>
          </a:p>
          <a:p>
            <a:r>
              <a:rPr lang="ru-RU" sz="1600" b="1" dirty="0"/>
              <a:t>3) </a:t>
            </a:r>
            <a:r>
              <a:rPr lang="ru-RU" sz="1600" dirty="0"/>
              <a:t>білім беру </a:t>
            </a:r>
            <a:r>
              <a:rPr lang="ru-RU" sz="1600" dirty="0" err="1"/>
              <a:t>ұйымы</a:t>
            </a:r>
            <a:r>
              <a:rPr lang="ru-RU" sz="1600" dirty="0"/>
              <a:t> </a:t>
            </a:r>
            <a:r>
              <a:rPr lang="ru-RU" sz="1600" dirty="0" err="1" smtClean="0"/>
              <a:t>деңгейінде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сырттан</a:t>
            </a:r>
            <a:r>
              <a:rPr lang="ru-RU" sz="1600" dirty="0" smtClean="0"/>
              <a:t> </a:t>
            </a:r>
            <a:r>
              <a:rPr lang="ru-RU" sz="1600" dirty="0" err="1" smtClean="0"/>
              <a:t>мамандарды</a:t>
            </a:r>
            <a:r>
              <a:rPr lang="ru-RU" sz="1600" dirty="0" smtClean="0"/>
              <a:t> </a:t>
            </a:r>
            <a:r>
              <a:rPr lang="ru-RU" sz="1600" dirty="0" err="1"/>
              <a:t>тарта</a:t>
            </a:r>
            <a:r>
              <a:rPr lang="ru-RU" sz="1600" dirty="0"/>
              <a:t> </a:t>
            </a:r>
            <a:r>
              <a:rPr lang="ru-RU" sz="1600" dirty="0" err="1"/>
              <a:t>отырып</a:t>
            </a:r>
            <a:r>
              <a:rPr lang="ru-RU" sz="1600" dirty="0"/>
              <a:t> (сурдопедагог, тифлопедагог, </a:t>
            </a:r>
            <a:r>
              <a:rPr lang="ru-RU" sz="1600" dirty="0" err="1"/>
              <a:t>клиникалық</a:t>
            </a:r>
            <a:r>
              <a:rPr lang="ru-RU" sz="1600" dirty="0"/>
              <a:t> психолог және </a:t>
            </a:r>
            <a:r>
              <a:rPr lang="ru-RU" sz="1600" dirty="0" err="1"/>
              <a:t>басқалар</a:t>
            </a:r>
            <a:r>
              <a:rPr lang="ru-RU" sz="1600" dirty="0"/>
              <a:t>), </a:t>
            </a:r>
            <a:r>
              <a:rPr lang="ru-RU" sz="1600" dirty="0" err="1"/>
              <a:t>егер</a:t>
            </a:r>
            <a:r>
              <a:rPr lang="ru-RU" sz="1600" dirty="0"/>
              <a:t> білім </a:t>
            </a:r>
            <a:r>
              <a:rPr lang="ru-RU" sz="1600" dirty="0" err="1"/>
              <a:t>алушылар</a:t>
            </a:r>
            <a:r>
              <a:rPr lang="ru-RU" sz="1600" dirty="0"/>
              <a:t> мен </a:t>
            </a:r>
            <a:r>
              <a:rPr lang="ru-RU" sz="1600" dirty="0" err="1"/>
              <a:t>тәрбиеленушілердің</a:t>
            </a:r>
            <a:r>
              <a:rPr lang="ru-RU" sz="1600" dirty="0"/>
              <a:t> </a:t>
            </a:r>
            <a:r>
              <a:rPr lang="ru-RU" sz="1600" dirty="0" err="1"/>
              <a:t>ерекше</a:t>
            </a:r>
            <a:r>
              <a:rPr lang="ru-RU" sz="1600" dirty="0"/>
              <a:t> білім беру </a:t>
            </a:r>
            <a:r>
              <a:rPr lang="ru-RU" sz="1600" dirty="0" err="1"/>
              <a:t>қажеттіліктері</a:t>
            </a:r>
            <a:r>
              <a:rPr lang="ru-RU" sz="1600" dirty="0"/>
              <a:t> </a:t>
            </a:r>
            <a:r>
              <a:rPr lang="ru-RU" sz="1600" dirty="0" err="1"/>
              <a:t>елеулі</a:t>
            </a:r>
            <a:r>
              <a:rPr lang="ru-RU" sz="1600" dirty="0"/>
              <a:t> және (</a:t>
            </a:r>
            <a:r>
              <a:rPr lang="ru-RU" sz="1600" dirty="0" err="1"/>
              <a:t>немесе</a:t>
            </a:r>
            <a:r>
              <a:rPr lang="ru-RU" sz="1600" dirty="0"/>
              <a:t>) </a:t>
            </a:r>
            <a:r>
              <a:rPr lang="ru-RU" sz="1600" dirty="0" err="1"/>
              <a:t>тұрақты</a:t>
            </a:r>
            <a:r>
              <a:rPr lang="ru-RU" sz="1600" dirty="0"/>
              <a:t> </a:t>
            </a:r>
            <a:r>
              <a:rPr lang="ru-RU" sz="1600" dirty="0" err="1"/>
              <a:t>болып</a:t>
            </a:r>
            <a:r>
              <a:rPr lang="ru-RU" sz="1600" dirty="0"/>
              <a:t> </a:t>
            </a:r>
            <a:r>
              <a:rPr lang="ru-RU" sz="1600" dirty="0" err="1"/>
              <a:t>табылса</a:t>
            </a:r>
            <a:r>
              <a:rPr lang="ru-RU" sz="1600" dirty="0"/>
              <a:t> және </a:t>
            </a:r>
            <a:r>
              <a:rPr lang="ru-RU" sz="1600" dirty="0" err="1"/>
              <a:t>арнайы</a:t>
            </a:r>
            <a:r>
              <a:rPr lang="ru-RU" sz="1600" dirty="0"/>
              <a:t> қолдау </a:t>
            </a:r>
            <a:r>
              <a:rPr lang="ru-RU" sz="1600" dirty="0" err="1"/>
              <a:t>талап</a:t>
            </a:r>
            <a:r>
              <a:rPr lang="ru-RU" sz="1600" dirty="0"/>
              <a:t> </a:t>
            </a:r>
            <a:r>
              <a:rPr lang="ru-RU" sz="1600" dirty="0" err="1" smtClean="0"/>
              <a:t>етілсе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6697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Прямоугольник 1"/>
          <p:cNvSpPr/>
          <p:nvPr/>
        </p:nvSpPr>
        <p:spPr>
          <a:xfrm>
            <a:off x="1187624" y="116632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70C0"/>
                </a:solidFill>
              </a:rPr>
              <a:t>8. </a:t>
            </a:r>
            <a:r>
              <a:rPr lang="ru-RU" dirty="0">
                <a:solidFill>
                  <a:schemeClr val="accent1"/>
                </a:solidFill>
              </a:rPr>
              <a:t>Білім </a:t>
            </a:r>
            <a:r>
              <a:rPr lang="ru-RU" dirty="0" err="1">
                <a:solidFill>
                  <a:schemeClr val="accent1"/>
                </a:solidFill>
              </a:rPr>
              <a:t>алушылармен</a:t>
            </a:r>
            <a:r>
              <a:rPr lang="ru-RU" dirty="0">
                <a:solidFill>
                  <a:schemeClr val="accent1"/>
                </a:solidFill>
              </a:rPr>
              <a:t> және </a:t>
            </a:r>
            <a:r>
              <a:rPr lang="ru-RU" dirty="0" err="1">
                <a:solidFill>
                  <a:schemeClr val="accent1"/>
                </a:solidFill>
              </a:rPr>
              <a:t>тәрбиеленушілермен</a:t>
            </a:r>
            <a:r>
              <a:rPr lang="ru-RU" dirty="0">
                <a:solidFill>
                  <a:schemeClr val="accent1"/>
                </a:solidFill>
              </a:rPr>
              <a:t> психологиялық диагностика, консультация беру және </a:t>
            </a:r>
            <a:r>
              <a:rPr lang="ru-RU" dirty="0" err="1">
                <a:solidFill>
                  <a:schemeClr val="accent1"/>
                </a:solidFill>
              </a:rPr>
              <a:t>тренингтер</a:t>
            </a:r>
            <a:r>
              <a:rPr lang="ru-RU" dirty="0">
                <a:solidFill>
                  <a:schemeClr val="accent1"/>
                </a:solidFill>
              </a:rPr>
              <a:t> (</a:t>
            </a:r>
            <a:r>
              <a:rPr lang="ru-RU" dirty="0" err="1">
                <a:solidFill>
                  <a:schemeClr val="accent1"/>
                </a:solidFill>
              </a:rPr>
              <a:t>топтық</a:t>
            </a:r>
            <a:r>
              <a:rPr lang="ru-RU" dirty="0">
                <a:solidFill>
                  <a:schemeClr val="accent1"/>
                </a:solidFill>
              </a:rPr>
              <a:t>, жеке) </a:t>
            </a:r>
            <a:r>
              <a:rPr lang="ru-RU" dirty="0" err="1">
                <a:solidFill>
                  <a:schemeClr val="accent1"/>
                </a:solidFill>
              </a:rPr>
              <a:t>ата-аналарының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немесе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өзге</a:t>
            </a:r>
            <a:r>
              <a:rPr lang="ru-RU" dirty="0">
                <a:solidFill>
                  <a:schemeClr val="accent1"/>
                </a:solidFill>
              </a:rPr>
              <a:t> де </a:t>
            </a:r>
            <a:r>
              <a:rPr lang="ru-RU" dirty="0" err="1">
                <a:solidFill>
                  <a:schemeClr val="accent1"/>
                </a:solidFill>
              </a:rPr>
              <a:t>заңды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өкілдерінің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жазбаша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келісімімен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жүргізіледі</a:t>
            </a:r>
            <a:r>
              <a:rPr lang="ru-RU" dirty="0" smtClean="0">
                <a:solidFill>
                  <a:schemeClr val="accent1"/>
                </a:solidFill>
              </a:rPr>
              <a:t>.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7026" y="1844824"/>
            <a:ext cx="81579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Ата-аналарды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өзге</a:t>
            </a:r>
            <a:r>
              <a:rPr lang="ru-RU" dirty="0"/>
              <a:t> де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өкілдерді</a:t>
            </a:r>
            <a:r>
              <a:rPr lang="ru-RU" dirty="0"/>
              <a:t> психологиялық-педагогикалық сүйемелдеу </a:t>
            </a:r>
            <a:r>
              <a:rPr lang="ru-RU" dirty="0" err="1"/>
              <a:t>жөніндегі</a:t>
            </a:r>
            <a:r>
              <a:rPr lang="ru-RU" dirty="0"/>
              <a:t> </a:t>
            </a:r>
            <a:r>
              <a:rPr lang="ru-RU" b="1" dirty="0">
                <a:solidFill>
                  <a:schemeClr val="accent1"/>
                </a:solidFill>
              </a:rPr>
              <a:t>жұмыс </a:t>
            </a:r>
            <a:r>
              <a:rPr lang="ru-RU" b="1" dirty="0" err="1">
                <a:solidFill>
                  <a:schemeClr val="accent1"/>
                </a:solidFill>
              </a:rPr>
              <a:t>жоспарлары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туралы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dirty="0" err="1"/>
              <a:t>хабардар</a:t>
            </a:r>
            <a:r>
              <a:rPr lang="ru-RU" dirty="0"/>
              <a:t> ету 1-қосымшаға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жылының</a:t>
            </a:r>
            <a:r>
              <a:rPr lang="ru-RU" dirty="0"/>
              <a:t> </a:t>
            </a:r>
            <a:r>
              <a:rPr lang="ru-RU" dirty="0" err="1"/>
              <a:t>басында</a:t>
            </a:r>
            <a:r>
              <a:rPr lang="ru-RU" dirty="0"/>
              <a:t> </a:t>
            </a:r>
            <a:r>
              <a:rPr lang="ru-RU" dirty="0" err="1"/>
              <a:t>сыныптың</a:t>
            </a:r>
            <a:r>
              <a:rPr lang="ru-RU" dirty="0"/>
              <a:t> (</a:t>
            </a:r>
            <a:r>
              <a:rPr lang="ru-RU" dirty="0" err="1"/>
              <a:t>топтың</a:t>
            </a:r>
            <a:r>
              <a:rPr lang="ru-RU" dirty="0"/>
              <a:t>) </a:t>
            </a:r>
            <a:r>
              <a:rPr lang="ru-RU" b="1" dirty="0" err="1">
                <a:solidFill>
                  <a:schemeClr val="accent1"/>
                </a:solidFill>
              </a:rPr>
              <a:t>ата-аналар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жиналысының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хаттамасымен</a:t>
            </a:r>
            <a:r>
              <a:rPr lang="ru-RU" b="1" dirty="0"/>
              <a:t> </a:t>
            </a:r>
            <a:r>
              <a:rPr lang="ru-RU" dirty="0" err="1"/>
              <a:t>ресімделеді</a:t>
            </a:r>
            <a:r>
              <a:rPr lang="ru-RU" dirty="0" smtClean="0"/>
              <a:t>. </a:t>
            </a:r>
            <a:endParaRPr lang="ru-RU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7026" y="4085247"/>
            <a:ext cx="8148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accent1"/>
                </a:solidFill>
              </a:rPr>
              <a:t>Бас </a:t>
            </a:r>
            <a:r>
              <a:rPr lang="ru-RU" b="1" dirty="0" err="1" smtClean="0">
                <a:solidFill>
                  <a:schemeClr val="accent1"/>
                </a:solidFill>
              </a:rPr>
              <a:t>тартқан</a:t>
            </a:r>
            <a:r>
              <a:rPr lang="ru-RU" b="1" dirty="0" smtClean="0">
                <a:solidFill>
                  <a:schemeClr val="accent1"/>
                </a:solidFill>
              </a:rPr>
              <a:t> жағдайда</a:t>
            </a:r>
            <a:r>
              <a:rPr lang="ru-RU" b="1" dirty="0">
                <a:solidFill>
                  <a:schemeClr val="accent1"/>
                </a:solidFill>
              </a:rPr>
              <a:t>, </a:t>
            </a:r>
            <a:r>
              <a:rPr lang="ru-RU" dirty="0" err="1"/>
              <a:t>ата-ана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өзге</a:t>
            </a:r>
            <a:r>
              <a:rPr lang="ru-RU" dirty="0"/>
              <a:t> де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өкіл</a:t>
            </a:r>
            <a:r>
              <a:rPr lang="ru-RU" dirty="0"/>
              <a:t> </a:t>
            </a:r>
            <a:r>
              <a:rPr lang="ru-RU" b="1" dirty="0" err="1">
                <a:solidFill>
                  <a:schemeClr val="accent1"/>
                </a:solidFill>
              </a:rPr>
              <a:t>еркін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нысанда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dirty="0"/>
              <a:t>бас </a:t>
            </a:r>
            <a:r>
              <a:rPr lang="ru-RU" dirty="0" err="1"/>
              <a:t>тарту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өтініш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 smtClean="0"/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07026" y="3284984"/>
            <a:ext cx="8171154" cy="646331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Психологиялық-педагогикалық сүйемелдеу шеңберінде жеке жұмыс </a:t>
            </a:r>
            <a:r>
              <a:rPr lang="ru-RU" dirty="0" err="1"/>
              <a:t>жүргізуге</a:t>
            </a:r>
            <a:r>
              <a:rPr lang="ru-RU" dirty="0"/>
              <a:t> </a:t>
            </a:r>
            <a:r>
              <a:rPr lang="ru-RU" dirty="0" err="1"/>
              <a:t>ата-аналардың</a:t>
            </a:r>
            <a:r>
              <a:rPr lang="ru-RU" dirty="0"/>
              <a:t> </a:t>
            </a:r>
            <a:r>
              <a:rPr lang="ru-RU" dirty="0" err="1"/>
              <a:t>келісімі</a:t>
            </a:r>
            <a:r>
              <a:rPr lang="ru-RU" dirty="0"/>
              <a:t> 2-қосымшаға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ресімделеді</a:t>
            </a:r>
            <a:r>
              <a:rPr lang="ru-RU" dirty="0"/>
              <a:t>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782974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54368"/>
              </p:ext>
            </p:extLst>
          </p:nvPr>
        </p:nvGraphicFramePr>
        <p:xfrm>
          <a:off x="1295637" y="1700808"/>
          <a:ext cx="7362562" cy="8120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8407"/>
                <a:gridCol w="2926823"/>
                <a:gridCol w="2428185"/>
                <a:gridCol w="624062"/>
                <a:gridCol w="84508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</a:t>
                      </a:r>
                      <a:r>
                        <a:rPr lang="ru-RU" sz="1200" dirty="0" smtClean="0">
                          <a:effectLst/>
                        </a:rPr>
                        <a:t>р/н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</a:rPr>
                        <a:t>Ата-ананың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 err="1" smtClean="0">
                          <a:effectLst/>
                        </a:rPr>
                        <a:t>аты-жөні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  <a:r>
                        <a:rPr lang="ru-RU" sz="1200" baseline="0" dirty="0" smtClean="0">
                          <a:effectLst/>
                        </a:rPr>
                        <a:t> </a:t>
                      </a:r>
                      <a:r>
                        <a:rPr lang="ru-RU" sz="1200" baseline="0" dirty="0" err="1" smtClean="0">
                          <a:effectLst/>
                        </a:rPr>
                        <a:t>тегі</a:t>
                      </a:r>
                      <a:r>
                        <a:rPr lang="ru-RU" sz="1200" baseline="0" dirty="0" smtClean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(</a:t>
                      </a:r>
                      <a:r>
                        <a:rPr lang="ru-RU" sz="1200" dirty="0" err="1" smtClean="0">
                          <a:effectLst/>
                        </a:rPr>
                        <a:t>заңды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 err="1" smtClean="0">
                          <a:effectLst/>
                        </a:rPr>
                        <a:t>өкілі</a:t>
                      </a:r>
                      <a:r>
                        <a:rPr lang="ru-RU" sz="1200" dirty="0" smtClean="0">
                          <a:effectLst/>
                        </a:rPr>
                        <a:t>)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</a:rPr>
                        <a:t>Баланың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 err="1" smtClean="0">
                          <a:effectLst/>
                        </a:rPr>
                        <a:t>аты-жөні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</a:rPr>
                        <a:t>Сынып, топ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</a:rPr>
                        <a:t>қолы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</a:rPr>
                        <a:t>1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</a:rPr>
                        <a:t>2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99592" y="76473"/>
            <a:ext cx="8154652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Қосымша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1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r>
              <a:rPr lang="ru-RU" sz="1200" b="1" dirty="0" smtClean="0"/>
              <a:t>Форма: </a:t>
            </a:r>
            <a:r>
              <a:rPr lang="ru-RU" sz="1200" b="1" dirty="0"/>
              <a:t>П</a:t>
            </a:r>
            <a:r>
              <a:rPr lang="ru-RU" sz="1200" b="1" dirty="0" smtClean="0"/>
              <a:t>сихологиялық-педагогикалық </a:t>
            </a:r>
            <a:r>
              <a:rPr lang="ru-RU" sz="1200" b="1" dirty="0"/>
              <a:t>сүйемелдеуді өткізу </a:t>
            </a:r>
            <a:r>
              <a:rPr lang="ru-RU" sz="1200" b="1" dirty="0" err="1" smtClean="0"/>
              <a:t>туралы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ата-аналарды</a:t>
            </a:r>
            <a:r>
              <a:rPr lang="ru-RU" sz="1200" b="1" dirty="0" smtClean="0"/>
              <a:t> </a:t>
            </a:r>
            <a:r>
              <a:rPr lang="ru-RU" sz="1200" b="1" dirty="0"/>
              <a:t>және </a:t>
            </a:r>
            <a:r>
              <a:rPr lang="ru-RU" sz="1200" b="1" dirty="0" err="1"/>
              <a:t>өзге</a:t>
            </a:r>
            <a:r>
              <a:rPr lang="ru-RU" sz="1200" b="1" dirty="0"/>
              <a:t> де </a:t>
            </a:r>
            <a:r>
              <a:rPr lang="ru-RU" sz="1200" b="1" dirty="0" err="1"/>
              <a:t>заңды</a:t>
            </a:r>
            <a:r>
              <a:rPr lang="ru-RU" sz="1200" b="1" dirty="0"/>
              <a:t> </a:t>
            </a:r>
            <a:r>
              <a:rPr lang="ru-RU" sz="1200" b="1" dirty="0" err="1"/>
              <a:t>өкілдерді</a:t>
            </a:r>
            <a:r>
              <a:rPr lang="ru-RU" sz="1200" b="1" dirty="0"/>
              <a:t> </a:t>
            </a:r>
            <a:r>
              <a:rPr lang="ru-RU" sz="1200" b="1" dirty="0" err="1"/>
              <a:t>хабардар</a:t>
            </a:r>
            <a:r>
              <a:rPr lang="ru-RU" sz="1200" b="1" dirty="0"/>
              <a:t> ету </a:t>
            </a:r>
            <a:r>
              <a:rPr lang="ru-RU" sz="1200" b="1" dirty="0" smtClean="0"/>
              <a:t>________________ </a:t>
            </a: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r>
              <a:rPr lang="ru-RU" sz="1200" b="1" dirty="0" smtClean="0"/>
              <a:t>(</a:t>
            </a:r>
            <a:r>
              <a:rPr lang="ru-RU" sz="1200" b="1" dirty="0"/>
              <a:t>орта білім беру ұйымының </a:t>
            </a:r>
            <a:r>
              <a:rPr lang="ru-RU" sz="1200" b="1" dirty="0" err="1"/>
              <a:t>атауы</a:t>
            </a:r>
            <a:r>
              <a:rPr lang="ru-RU" sz="1200" b="1" dirty="0"/>
              <a:t>) </a:t>
            </a:r>
            <a:endParaRPr lang="ru-RU" sz="1200" b="1" dirty="0" smtClean="0"/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r>
              <a:rPr lang="ru-RU" sz="1200" dirty="0" smtClean="0"/>
              <a:t>Білім </a:t>
            </a:r>
            <a:r>
              <a:rPr lang="ru-RU" sz="1200" dirty="0"/>
              <a:t>беру </a:t>
            </a:r>
            <a:r>
              <a:rPr lang="ru-RU" sz="1200" dirty="0" err="1"/>
              <a:t>қызметтерін</a:t>
            </a:r>
            <a:r>
              <a:rPr lang="ru-RU" sz="1200" dirty="0"/>
              <a:t> көрсету </a:t>
            </a:r>
            <a:r>
              <a:rPr lang="ru-RU" sz="1200" dirty="0" err="1"/>
              <a:t>туралы</a:t>
            </a:r>
            <a:r>
              <a:rPr lang="ru-RU" sz="1200" dirty="0"/>
              <a:t> </a:t>
            </a:r>
            <a:r>
              <a:rPr lang="ru-RU" sz="1200" dirty="0" err="1"/>
              <a:t>Шартқа</a:t>
            </a:r>
            <a:r>
              <a:rPr lang="ru-RU" sz="1200" dirty="0"/>
              <a:t> </a:t>
            </a:r>
            <a:r>
              <a:rPr lang="ru-RU" sz="1200" dirty="0" err="1"/>
              <a:t>сәйкес</a:t>
            </a:r>
            <a:r>
              <a:rPr lang="ru-RU" sz="1200" dirty="0"/>
              <a:t> _ _ _ _ </a:t>
            </a:r>
            <a:r>
              <a:rPr lang="ru-RU" sz="1200" dirty="0" err="1"/>
              <a:t>оқу</a:t>
            </a:r>
            <a:r>
              <a:rPr lang="ru-RU" sz="1200" dirty="0"/>
              <a:t> </a:t>
            </a:r>
            <a:r>
              <a:rPr lang="ru-RU" sz="1200" dirty="0" err="1"/>
              <a:t>жылына</a:t>
            </a:r>
            <a:r>
              <a:rPr lang="ru-RU" sz="1200" dirty="0"/>
              <a:t> арналған психологиялық-педагогикалық сүйемелдеу </a:t>
            </a:r>
            <a:r>
              <a:rPr lang="ru-RU" sz="1200" dirty="0" err="1"/>
              <a:t>жөніндегі</a:t>
            </a:r>
            <a:r>
              <a:rPr lang="ru-RU" sz="1200" dirty="0"/>
              <a:t> жұмыс </a:t>
            </a:r>
            <a:r>
              <a:rPr lang="ru-RU" sz="1200" dirty="0" err="1"/>
              <a:t>жоспары</a:t>
            </a:r>
            <a:r>
              <a:rPr lang="ru-RU" sz="1200" dirty="0"/>
              <a:t> </a:t>
            </a:r>
            <a:r>
              <a:rPr lang="ru-RU" sz="1200" dirty="0" err="1"/>
              <a:t>туралы</a:t>
            </a:r>
            <a:r>
              <a:rPr lang="ru-RU" sz="1200" dirty="0"/>
              <a:t> </a:t>
            </a:r>
            <a:r>
              <a:rPr lang="ru-RU" sz="1200" dirty="0" err="1" smtClean="0"/>
              <a:t>хабарлаймыз</a:t>
            </a:r>
            <a:r>
              <a:rPr lang="ru-RU" sz="1200" dirty="0" smtClean="0"/>
              <a:t> </a:t>
            </a:r>
            <a:endParaRPr lang="ru-RU" sz="1200" dirty="0" smtClean="0"/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r>
              <a:rPr lang="ru-RU" sz="1200" dirty="0" err="1" smtClean="0"/>
              <a:t>Таныстым</a:t>
            </a:r>
            <a:r>
              <a:rPr lang="ru-RU" sz="1200" dirty="0" smtClean="0"/>
              <a:t>: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5151" y="3573016"/>
            <a:ext cx="9029228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 smtClean="0"/>
              <a:t>Директор__________________</a:t>
            </a:r>
            <a:endParaRPr lang="ru-RU" sz="1400" dirty="0"/>
          </a:p>
          <a:p>
            <a:pPr algn="r"/>
            <a:r>
              <a:rPr lang="ru-RU" sz="1400" b="1" dirty="0"/>
              <a:t>_____________________________</a:t>
            </a:r>
            <a:endParaRPr lang="ru-RU" sz="1400" dirty="0"/>
          </a:p>
          <a:p>
            <a:pPr algn="r"/>
            <a:r>
              <a:rPr lang="ru-RU" sz="1400" b="1" dirty="0"/>
              <a:t> </a:t>
            </a:r>
            <a:r>
              <a:rPr lang="ru-RU" sz="1400" b="1" dirty="0" smtClean="0"/>
              <a:t>___________________________</a:t>
            </a:r>
            <a:endParaRPr lang="ru-RU" sz="1400" dirty="0"/>
          </a:p>
          <a:p>
            <a:r>
              <a:rPr lang="ru-RU" sz="1400" b="1" dirty="0"/>
              <a:t> </a:t>
            </a:r>
            <a:endParaRPr lang="ru-RU" sz="1400" dirty="0"/>
          </a:p>
          <a:p>
            <a:pPr algn="ctr"/>
            <a:r>
              <a:rPr lang="ru-RU" sz="1400" b="1" dirty="0" err="1"/>
              <a:t>О</a:t>
            </a:r>
            <a:r>
              <a:rPr lang="ru-RU" sz="1400" b="1" dirty="0" err="1" smtClean="0"/>
              <a:t>қушыға</a:t>
            </a:r>
            <a:r>
              <a:rPr lang="ru-RU" sz="1400" b="1" dirty="0" smtClean="0"/>
              <a:t>(студентке) жеке </a:t>
            </a:r>
            <a:r>
              <a:rPr lang="ru-RU" sz="1400" b="1" dirty="0"/>
              <a:t>психологиялық-педагогикалық сүйемелдеуді </a:t>
            </a:r>
            <a:r>
              <a:rPr lang="ru-RU" sz="1400" b="1" dirty="0" err="1"/>
              <a:t>жүргізуге</a:t>
            </a:r>
            <a:r>
              <a:rPr lang="ru-RU" sz="1400" b="1" dirty="0"/>
              <a:t> </a:t>
            </a:r>
            <a:r>
              <a:rPr lang="ru-RU" sz="1400" b="1" dirty="0" err="1" smtClean="0"/>
              <a:t>ата-аналардың</a:t>
            </a:r>
            <a:r>
              <a:rPr lang="ru-RU" sz="1400" b="1" dirty="0" smtClean="0"/>
              <a:t> </a:t>
            </a:r>
          </a:p>
          <a:p>
            <a:pPr algn="ctr"/>
            <a:r>
              <a:rPr lang="ru-RU" sz="1400" b="1" dirty="0" smtClean="0"/>
              <a:t>КЕЛІСІМІ </a:t>
            </a:r>
            <a:r>
              <a:rPr lang="ru-RU" sz="1400" dirty="0"/>
              <a:t> </a:t>
            </a:r>
          </a:p>
          <a:p>
            <a:r>
              <a:rPr lang="ru-RU" sz="1400" dirty="0"/>
              <a:t>Мен ___________________________________________</a:t>
            </a:r>
            <a:r>
              <a:rPr lang="ru-RU" sz="1400" dirty="0" err="1"/>
              <a:t>ата-анасының</a:t>
            </a:r>
            <a:r>
              <a:rPr lang="ru-RU" sz="1400" dirty="0"/>
              <a:t> (</a:t>
            </a:r>
            <a:r>
              <a:rPr lang="ru-RU" sz="1400" dirty="0" err="1"/>
              <a:t>заңды</a:t>
            </a:r>
            <a:r>
              <a:rPr lang="ru-RU" sz="1400" dirty="0"/>
              <a:t> </a:t>
            </a:r>
            <a:r>
              <a:rPr lang="ru-RU" sz="1400" dirty="0" err="1"/>
              <a:t>өкілінің</a:t>
            </a:r>
            <a:r>
              <a:rPr lang="ru-RU" sz="1400" dirty="0"/>
              <a:t>)Т. А. Ә. </a:t>
            </a:r>
            <a:r>
              <a:rPr lang="ru-RU" sz="1400" dirty="0" err="1"/>
              <a:t>Баламды</a:t>
            </a:r>
            <a:r>
              <a:rPr lang="ru-RU" sz="1400" dirty="0"/>
              <a:t> психологиялық </a:t>
            </a:r>
            <a:r>
              <a:rPr lang="ru-RU" sz="1400" dirty="0" err="1"/>
              <a:t>сүйемелдеуге</a:t>
            </a:r>
            <a:r>
              <a:rPr lang="ru-RU" sz="1400" dirty="0"/>
              <a:t> </a:t>
            </a:r>
            <a:r>
              <a:rPr lang="ru-RU" sz="1400" dirty="0" err="1"/>
              <a:t>келісемін</a:t>
            </a:r>
            <a:r>
              <a:rPr lang="ru-RU" sz="1400" dirty="0"/>
              <a:t>__________________ (</a:t>
            </a:r>
            <a:r>
              <a:rPr lang="ru-RU" sz="1400" dirty="0" err="1"/>
              <a:t>баланың</a:t>
            </a:r>
            <a:r>
              <a:rPr lang="ru-RU" sz="1400" dirty="0"/>
              <a:t> т. а. ә., сынып/топ) Баланы психологиялық сүйемелдеу </a:t>
            </a:r>
            <a:r>
              <a:rPr lang="ru-RU" sz="1400" dirty="0" err="1"/>
              <a:t>мыналарды</a:t>
            </a:r>
            <a:r>
              <a:rPr lang="ru-RU" sz="1400" dirty="0"/>
              <a:t> </a:t>
            </a:r>
            <a:r>
              <a:rPr lang="ru-RU" sz="1400" dirty="0" err="1"/>
              <a:t>қамтиды</a:t>
            </a:r>
            <a:r>
              <a:rPr lang="ru-RU" sz="1400" dirty="0"/>
              <a:t>: психологиялық </a:t>
            </a:r>
            <a:r>
              <a:rPr lang="ru-RU" sz="1400" dirty="0"/>
              <a:t> </a:t>
            </a:r>
            <a:r>
              <a:rPr lang="ru-RU" sz="1400" dirty="0" smtClean="0"/>
              <a:t>диагностика</a:t>
            </a:r>
            <a:r>
              <a:rPr lang="ru-RU" sz="1400" dirty="0"/>
              <a:t>; консультация беру; </a:t>
            </a:r>
            <a:r>
              <a:rPr lang="ru-RU" sz="1400" dirty="0" err="1"/>
              <a:t>тренингтер</a:t>
            </a:r>
            <a:r>
              <a:rPr lang="ru-RU" sz="1400" dirty="0"/>
              <a:t> (жеке, </a:t>
            </a:r>
            <a:r>
              <a:rPr lang="ru-RU" sz="1400" dirty="0" err="1"/>
              <a:t>топтық</a:t>
            </a:r>
            <a:r>
              <a:rPr lang="ru-RU" sz="1400" dirty="0" smtClean="0"/>
              <a:t>).</a:t>
            </a:r>
          </a:p>
          <a:p>
            <a:r>
              <a:rPr lang="ru-RU" sz="1400" dirty="0"/>
              <a:t>  </a:t>
            </a:r>
          </a:p>
          <a:p>
            <a:r>
              <a:rPr lang="ru-RU" sz="1400" dirty="0"/>
              <a:t>«____» _______________ </a:t>
            </a:r>
            <a:r>
              <a:rPr lang="ru-RU" sz="1400" dirty="0" smtClean="0"/>
              <a:t>2022 ж.                                                                                                                     </a:t>
            </a:r>
            <a:r>
              <a:rPr lang="ru-RU" sz="1400" dirty="0" err="1"/>
              <a:t>Қ</a:t>
            </a:r>
            <a:r>
              <a:rPr lang="ru-RU" sz="1400" dirty="0" err="1" smtClean="0"/>
              <a:t>олы</a:t>
            </a:r>
            <a:r>
              <a:rPr lang="ru-RU" sz="1400" dirty="0" smtClean="0"/>
              <a:t>  </a:t>
            </a:r>
            <a:r>
              <a:rPr lang="ru-RU" sz="1400" dirty="0"/>
              <a:t>___________</a:t>
            </a:r>
          </a:p>
          <a:p>
            <a:r>
              <a:rPr lang="ru-RU" dirty="0"/>
              <a:t> 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510908" y="3152001"/>
            <a:ext cx="15419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50850" algn="r" fontAlgn="base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r>
              <a:rPr lang="ru-RU" sz="1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Қосымша</a:t>
            </a:r>
            <a:r>
              <a:rPr lang="ru-RU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2</a:t>
            </a:r>
            <a:endParaRPr lang="ru-RU" sz="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08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Прямоугольник 1"/>
          <p:cNvSpPr/>
          <p:nvPr/>
        </p:nvSpPr>
        <p:spPr>
          <a:xfrm>
            <a:off x="179512" y="1052736"/>
            <a:ext cx="878497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buAutoNum type="arabicParenR"/>
            </a:pPr>
            <a:r>
              <a:rPr lang="ru-RU" dirty="0" smtClean="0"/>
              <a:t>психологиялық </a:t>
            </a:r>
            <a:r>
              <a:rPr lang="ru-RU" dirty="0" err="1"/>
              <a:t>қызметтің</a:t>
            </a:r>
            <a:r>
              <a:rPr lang="ru-RU" dirty="0"/>
              <a:t> </a:t>
            </a:r>
            <a:r>
              <a:rPr lang="ru-RU" dirty="0" err="1"/>
              <a:t>жұмысы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b="1" dirty="0" err="1">
                <a:solidFill>
                  <a:schemeClr val="accent1"/>
                </a:solidFill>
              </a:rPr>
              <a:t>бұйрық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шығарады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dirty="0"/>
              <a:t>және білім </a:t>
            </a:r>
            <a:r>
              <a:rPr lang="ru-RU" dirty="0" err="1"/>
              <a:t>алушылар</a:t>
            </a:r>
            <a:r>
              <a:rPr lang="ru-RU" dirty="0"/>
              <a:t> мен </a:t>
            </a:r>
            <a:r>
              <a:rPr lang="ru-RU" dirty="0" err="1"/>
              <a:t>тәрбиеленушілерді</a:t>
            </a:r>
            <a:r>
              <a:rPr lang="ru-RU" dirty="0"/>
              <a:t> психологиялық-педагогикалық, әлеуметтік </a:t>
            </a:r>
            <a:r>
              <a:rPr lang="ru-RU" dirty="0" err="1"/>
              <a:t>сүйемелдеудің</a:t>
            </a:r>
            <a:r>
              <a:rPr lang="ru-RU" dirty="0"/>
              <a:t> </a:t>
            </a: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жылына</a:t>
            </a:r>
            <a:r>
              <a:rPr lang="ru-RU" dirty="0"/>
              <a:t> арналған жұмыс </a:t>
            </a:r>
            <a:r>
              <a:rPr lang="ru-RU" dirty="0" err="1"/>
              <a:t>жоспарын</a:t>
            </a:r>
            <a:r>
              <a:rPr lang="ru-RU" dirty="0"/>
              <a:t> </a:t>
            </a:r>
            <a:r>
              <a:rPr lang="ru-RU" dirty="0" err="1"/>
              <a:t>бекітеді</a:t>
            </a:r>
            <a:r>
              <a:rPr lang="ru-RU" dirty="0" smtClean="0"/>
              <a:t>;</a:t>
            </a:r>
          </a:p>
          <a:p>
            <a:pPr fontAlgn="base"/>
            <a:r>
              <a:rPr lang="ru-RU" dirty="0" smtClean="0"/>
              <a:t>2</a:t>
            </a:r>
            <a:r>
              <a:rPr lang="ru-RU" dirty="0"/>
              <a:t>) психологиялық </a:t>
            </a:r>
            <a:r>
              <a:rPr lang="ru-RU" dirty="0" err="1"/>
              <a:t>қызметтің</a:t>
            </a:r>
            <a:r>
              <a:rPr lang="ru-RU" dirty="0"/>
              <a:t> </a:t>
            </a:r>
            <a:r>
              <a:rPr lang="ru-RU" dirty="0" err="1"/>
              <a:t>құрамына</a:t>
            </a:r>
            <a:r>
              <a:rPr lang="ru-RU" dirty="0"/>
              <a:t> </a:t>
            </a:r>
            <a:r>
              <a:rPr lang="ru-RU" dirty="0" err="1"/>
              <a:t>кіретін</a:t>
            </a:r>
            <a:r>
              <a:rPr lang="ru-RU" dirty="0"/>
              <a:t> </a:t>
            </a:r>
            <a:r>
              <a:rPr lang="ru-RU" dirty="0" err="1"/>
              <a:t>мамандардың</a:t>
            </a:r>
            <a:r>
              <a:rPr lang="ru-RU" dirty="0"/>
              <a:t> </a:t>
            </a:r>
            <a:r>
              <a:rPr lang="ru-RU" b="1" dirty="0" err="1">
                <a:solidFill>
                  <a:schemeClr val="accent1"/>
                </a:solidFill>
              </a:rPr>
              <a:t>құрамын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dirty="0"/>
              <a:t>және </a:t>
            </a:r>
            <a:r>
              <a:rPr lang="ru-RU" dirty="0" err="1"/>
              <a:t>лауазымдық</a:t>
            </a:r>
            <a:r>
              <a:rPr lang="ru-RU" dirty="0"/>
              <a:t> </a:t>
            </a:r>
            <a:r>
              <a:rPr lang="ru-RU" dirty="0" err="1"/>
              <a:t>міндеттерін</a:t>
            </a:r>
            <a:r>
              <a:rPr lang="ru-RU" dirty="0"/>
              <a:t> </a:t>
            </a:r>
            <a:r>
              <a:rPr lang="ru-RU" dirty="0" err="1"/>
              <a:t>бекітеді</a:t>
            </a:r>
            <a:r>
              <a:rPr lang="ru-RU" dirty="0" smtClean="0"/>
              <a:t>; </a:t>
            </a:r>
          </a:p>
          <a:p>
            <a:r>
              <a:rPr lang="ru-RU" dirty="0" smtClean="0"/>
              <a:t>3) </a:t>
            </a:r>
            <a:r>
              <a:rPr lang="ru-RU" dirty="0"/>
              <a:t>психологиялық </a:t>
            </a:r>
            <a:r>
              <a:rPr lang="ru-RU" dirty="0" err="1"/>
              <a:t>қызметтің</a:t>
            </a:r>
            <a:r>
              <a:rPr lang="ru-RU" dirty="0"/>
              <a:t> </a:t>
            </a:r>
            <a:r>
              <a:rPr lang="ru-RU" dirty="0" err="1"/>
              <a:t>құрамына</a:t>
            </a:r>
            <a:r>
              <a:rPr lang="ru-RU" dirty="0"/>
              <a:t> </a:t>
            </a:r>
            <a:r>
              <a:rPr lang="ru-RU" dirty="0" err="1"/>
              <a:t>кіретін</a:t>
            </a:r>
            <a:r>
              <a:rPr lang="ru-RU" dirty="0"/>
              <a:t> </a:t>
            </a:r>
            <a:r>
              <a:rPr lang="ru-RU" dirty="0" err="1"/>
              <a:t>мамандардың</a:t>
            </a:r>
            <a:r>
              <a:rPr lang="ru-RU" dirty="0"/>
              <a:t> </a:t>
            </a:r>
            <a:r>
              <a:rPr lang="ru-RU" b="1" dirty="0" err="1">
                <a:solidFill>
                  <a:schemeClr val="accent1"/>
                </a:solidFill>
              </a:rPr>
              <a:t>біліктілігін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арттыру</a:t>
            </a:r>
            <a:r>
              <a:rPr lang="ru-RU" b="1" dirty="0">
                <a:solidFill>
                  <a:schemeClr val="accent1"/>
                </a:solidFill>
              </a:rPr>
              <a:t> үшін </a:t>
            </a:r>
            <a:r>
              <a:rPr lang="ru-RU" b="1" dirty="0" err="1">
                <a:solidFill>
                  <a:schemeClr val="accent1"/>
                </a:solidFill>
              </a:rPr>
              <a:t>жағдайларды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;</a:t>
            </a:r>
          </a:p>
          <a:p>
            <a:r>
              <a:rPr lang="ru-RU" dirty="0" smtClean="0"/>
              <a:t>4) психологиялық </a:t>
            </a:r>
            <a:r>
              <a:rPr lang="ru-RU" dirty="0" err="1"/>
              <a:t>қызметтің</a:t>
            </a:r>
            <a:r>
              <a:rPr lang="ru-RU" dirty="0"/>
              <a:t> </a:t>
            </a:r>
            <a:r>
              <a:rPr lang="ru-RU" dirty="0" err="1"/>
              <a:t>құрамына</a:t>
            </a:r>
            <a:r>
              <a:rPr lang="ru-RU" dirty="0"/>
              <a:t> </a:t>
            </a:r>
            <a:r>
              <a:rPr lang="ru-RU" dirty="0" err="1"/>
              <a:t>кіретін</a:t>
            </a:r>
            <a:r>
              <a:rPr lang="ru-RU" dirty="0"/>
              <a:t> </a:t>
            </a:r>
            <a:r>
              <a:rPr lang="ru-RU" dirty="0" err="1"/>
              <a:t>мамандардың</a:t>
            </a:r>
            <a:r>
              <a:rPr lang="ru-RU" dirty="0"/>
              <a:t> </a:t>
            </a:r>
            <a:r>
              <a:rPr lang="ru-RU" dirty="0" err="1"/>
              <a:t>жұмысы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b="1" dirty="0" err="1">
                <a:solidFill>
                  <a:schemeClr val="accent1"/>
                </a:solidFill>
              </a:rPr>
              <a:t>талдамалық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есепті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тыңдайды</a:t>
            </a:r>
            <a:r>
              <a:rPr lang="ru-RU" b="1" dirty="0">
                <a:solidFill>
                  <a:schemeClr val="accent1"/>
                </a:solidFill>
              </a:rPr>
              <a:t> және </a:t>
            </a:r>
            <a:r>
              <a:rPr lang="ru-RU" b="1" dirty="0" err="1">
                <a:solidFill>
                  <a:schemeClr val="accent1"/>
                </a:solidFill>
              </a:rPr>
              <a:t>бекітеді</a:t>
            </a:r>
            <a:r>
              <a:rPr lang="ru-RU" b="1" dirty="0">
                <a:solidFill>
                  <a:schemeClr val="accent1"/>
                </a:solidFill>
              </a:rPr>
              <a:t>;</a:t>
            </a:r>
          </a:p>
          <a:p>
            <a:r>
              <a:rPr lang="ru-RU" dirty="0" smtClean="0"/>
              <a:t>5) </a:t>
            </a:r>
            <a:r>
              <a:rPr lang="ru-RU" dirty="0"/>
              <a:t>білім </a:t>
            </a:r>
            <a:r>
              <a:rPr lang="ru-RU" dirty="0" err="1"/>
              <a:t>алушылар</a:t>
            </a:r>
            <a:r>
              <a:rPr lang="ru-RU" dirty="0"/>
              <a:t> мен </a:t>
            </a:r>
            <a:r>
              <a:rPr lang="ru-RU" dirty="0" err="1"/>
              <a:t>тәрбиеленушілерді</a:t>
            </a:r>
            <a:r>
              <a:rPr lang="ru-RU" dirty="0"/>
              <a:t>, </a:t>
            </a:r>
            <a:r>
              <a:rPr lang="ru-RU" dirty="0" err="1"/>
              <a:t>ата-аналарды</a:t>
            </a:r>
            <a:r>
              <a:rPr lang="ru-RU" dirty="0"/>
              <a:t> және </a:t>
            </a:r>
            <a:r>
              <a:rPr lang="ru-RU" dirty="0" err="1"/>
              <a:t>өзге</a:t>
            </a:r>
            <a:r>
              <a:rPr lang="ru-RU" dirty="0"/>
              <a:t> де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өкілдерді</a:t>
            </a:r>
            <a:r>
              <a:rPr lang="ru-RU" dirty="0"/>
              <a:t> </a:t>
            </a:r>
            <a:r>
              <a:rPr lang="ru-RU" dirty="0" err="1"/>
              <a:t>тәрбиелеу</a:t>
            </a:r>
            <a:r>
              <a:rPr lang="ru-RU" dirty="0"/>
              <a:t> мен дамыту </a:t>
            </a:r>
            <a:r>
              <a:rPr lang="ru-RU" dirty="0" err="1"/>
              <a:t>мәселелерінде</a:t>
            </a:r>
            <a:r>
              <a:rPr lang="ru-RU" dirty="0"/>
              <a:t> </a:t>
            </a:r>
            <a:r>
              <a:rPr lang="ru-RU" b="1" dirty="0">
                <a:solidFill>
                  <a:schemeClr val="accent1"/>
                </a:solidFill>
              </a:rPr>
              <a:t>психологиялық-педагогикалық, әлеуметтік сүйемелдеуді </a:t>
            </a:r>
            <a:r>
              <a:rPr lang="ru-RU" b="1" dirty="0" err="1">
                <a:solidFill>
                  <a:schemeClr val="accent1"/>
                </a:solidFill>
              </a:rPr>
              <a:t>қамтамасыз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етеді</a:t>
            </a:r>
            <a:r>
              <a:rPr lang="ru-RU" b="1" dirty="0" smtClean="0">
                <a:solidFill>
                  <a:schemeClr val="accent1"/>
                </a:solidFill>
              </a:rPr>
              <a:t>. </a:t>
            </a:r>
          </a:p>
          <a:p>
            <a:r>
              <a:rPr lang="ru-RU" dirty="0" smtClean="0"/>
              <a:t>6</a:t>
            </a:r>
            <a:r>
              <a:rPr lang="ru-RU" dirty="0"/>
              <a:t>) </a:t>
            </a:r>
            <a:r>
              <a:rPr lang="ru-RU" b="1" dirty="0" err="1">
                <a:solidFill>
                  <a:schemeClr val="accent1"/>
                </a:solidFill>
              </a:rPr>
              <a:t>ерекше</a:t>
            </a:r>
            <a:r>
              <a:rPr lang="ru-RU" b="1" dirty="0">
                <a:solidFill>
                  <a:schemeClr val="accent1"/>
                </a:solidFill>
              </a:rPr>
              <a:t> білім беру </a:t>
            </a:r>
            <a:r>
              <a:rPr lang="ru-RU" b="1" dirty="0" err="1">
                <a:solidFill>
                  <a:schemeClr val="accent1"/>
                </a:solidFill>
              </a:rPr>
              <a:t>қажеттіліктерін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бағалау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dirty="0" err="1"/>
              <a:t>немесе</a:t>
            </a:r>
            <a:r>
              <a:rPr lang="ru-RU" dirty="0"/>
              <a:t> психологиялық-</a:t>
            </a:r>
            <a:r>
              <a:rPr lang="ru-RU" dirty="0" err="1"/>
              <a:t>медициналық</a:t>
            </a:r>
            <a:r>
              <a:rPr lang="ru-RU" dirty="0"/>
              <a:t>-педагогикалық </a:t>
            </a:r>
            <a:r>
              <a:rPr lang="ru-RU" dirty="0" err="1"/>
              <a:t>консультациялардың</a:t>
            </a:r>
            <a:r>
              <a:rPr lang="ru-RU" dirty="0"/>
              <a:t> </a:t>
            </a:r>
            <a:r>
              <a:rPr lang="ru-RU" dirty="0" err="1"/>
              <a:t>ұсынымдары</a:t>
            </a:r>
            <a:r>
              <a:rPr lang="ru-RU" dirty="0"/>
              <a:t> </a:t>
            </a:r>
            <a:r>
              <a:rPr lang="ru-RU" dirty="0" err="1"/>
              <a:t>негізінде</a:t>
            </a:r>
            <a:r>
              <a:rPr lang="ru-RU" dirty="0"/>
              <a:t> білім беру ұйымының </a:t>
            </a:r>
            <a:r>
              <a:rPr lang="ru-RU" dirty="0" err="1"/>
              <a:t>басшысы</a:t>
            </a:r>
            <a:r>
              <a:rPr lang="ru-RU" dirty="0"/>
              <a:t> </a:t>
            </a:r>
            <a:r>
              <a:rPr lang="ru-RU" b="1" dirty="0" smtClean="0">
                <a:solidFill>
                  <a:schemeClr val="accent1"/>
                </a:solidFill>
              </a:rPr>
              <a:t>психологиялық-педагогикалық</a:t>
            </a:r>
            <a:r>
              <a:rPr lang="ru-RU" b="1" dirty="0">
                <a:solidFill>
                  <a:schemeClr val="accent1"/>
                </a:solidFill>
              </a:rPr>
              <a:t>, әлеуметтік </a:t>
            </a:r>
            <a:r>
              <a:rPr lang="ru-RU" b="1" dirty="0" err="1">
                <a:solidFill>
                  <a:schemeClr val="accent1"/>
                </a:solidFill>
              </a:rPr>
              <a:t>сүйемелдеуге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мұқтаж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dirty="0">
                <a:solidFill>
                  <a:schemeClr val="accent1"/>
                </a:solidFill>
              </a:rPr>
              <a:t>білім </a:t>
            </a:r>
            <a:r>
              <a:rPr lang="ru-RU" dirty="0" err="1">
                <a:solidFill>
                  <a:schemeClr val="accent1"/>
                </a:solidFill>
              </a:rPr>
              <a:t>алушылар</a:t>
            </a:r>
            <a:r>
              <a:rPr lang="ru-RU" dirty="0"/>
              <a:t> мен </a:t>
            </a:r>
            <a:r>
              <a:rPr lang="ru-RU" dirty="0" err="1"/>
              <a:t>тәрбиеленушілердің</a:t>
            </a:r>
            <a:r>
              <a:rPr lang="ru-RU" dirty="0"/>
              <a:t> </a:t>
            </a:r>
            <a:r>
              <a:rPr lang="ru-RU" dirty="0" err="1">
                <a:solidFill>
                  <a:schemeClr val="accent1"/>
                </a:solidFill>
              </a:rPr>
              <a:t>тізімін</a:t>
            </a:r>
            <a:r>
              <a:rPr lang="ru-RU" dirty="0">
                <a:solidFill>
                  <a:schemeClr val="accent1"/>
                </a:solidFill>
              </a:rPr>
              <a:t>, </a:t>
            </a:r>
            <a:r>
              <a:rPr lang="ru-RU" dirty="0"/>
              <a:t>жеке </a:t>
            </a: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жоспарларын</a:t>
            </a:r>
            <a:r>
              <a:rPr lang="ru-RU" dirty="0"/>
              <a:t>, жеке-дара </a:t>
            </a:r>
            <a:r>
              <a:rPr lang="ru-RU" dirty="0" err="1"/>
              <a:t>дамытатын</a:t>
            </a:r>
            <a:r>
              <a:rPr lang="ru-RU" dirty="0"/>
              <a:t> жеке/</a:t>
            </a:r>
            <a:r>
              <a:rPr lang="ru-RU" dirty="0" err="1"/>
              <a:t>бейімделген</a:t>
            </a:r>
            <a:r>
              <a:rPr lang="ru-RU" dirty="0"/>
              <a:t> </a:t>
            </a: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бағдарламаларын</a:t>
            </a:r>
            <a:r>
              <a:rPr lang="ru-RU" dirty="0"/>
              <a:t> </a:t>
            </a:r>
            <a:r>
              <a:rPr lang="ru-RU" dirty="0" err="1"/>
              <a:t>қамтитын</a:t>
            </a:r>
            <a:r>
              <a:rPr lang="ru-RU" dirty="0"/>
              <a:t> </a:t>
            </a:r>
            <a:r>
              <a:rPr lang="ru-RU" dirty="0" err="1"/>
              <a:t>ерекше</a:t>
            </a:r>
            <a:r>
              <a:rPr lang="ru-RU" dirty="0"/>
              <a:t> білім </a:t>
            </a:r>
            <a:r>
              <a:rPr lang="ru-RU" dirty="0" err="1"/>
              <a:t>берілуіне</a:t>
            </a:r>
            <a:r>
              <a:rPr lang="ru-RU" dirty="0"/>
              <a:t> </a:t>
            </a:r>
            <a:r>
              <a:rPr lang="ru-RU" dirty="0" err="1"/>
              <a:t>қажеттілігі</a:t>
            </a:r>
            <a:r>
              <a:rPr lang="ru-RU" dirty="0"/>
              <a:t> бар </a:t>
            </a:r>
            <a:r>
              <a:rPr lang="ru-RU" dirty="0" err="1"/>
              <a:t>адамдарды</a:t>
            </a:r>
            <a:r>
              <a:rPr lang="ru-RU" dirty="0"/>
              <a:t> (</a:t>
            </a:r>
            <a:r>
              <a:rPr lang="ru-RU" dirty="0" err="1"/>
              <a:t>балаларды</a:t>
            </a:r>
            <a:r>
              <a:rPr lang="ru-RU" dirty="0"/>
              <a:t>) психологиялық-педагогикалық </a:t>
            </a:r>
            <a:r>
              <a:rPr lang="ru-RU" dirty="0" err="1"/>
              <a:t>сүйемелдеудің</a:t>
            </a:r>
            <a:r>
              <a:rPr lang="ru-RU" dirty="0"/>
              <a:t> жеке </a:t>
            </a:r>
            <a:r>
              <a:rPr lang="ru-RU" dirty="0" err="1"/>
              <a:t>бағдарламаларын</a:t>
            </a:r>
            <a:r>
              <a:rPr lang="ru-RU" dirty="0"/>
              <a:t> </a:t>
            </a:r>
            <a:r>
              <a:rPr lang="ru-RU" dirty="0" smtClean="0"/>
              <a:t>, </a:t>
            </a:r>
            <a:r>
              <a:rPr lang="ru-RU" dirty="0" err="1" smtClean="0"/>
              <a:t>мамандардың</a:t>
            </a:r>
            <a:r>
              <a:rPr lang="ru-RU" dirty="0" smtClean="0"/>
              <a:t> </a:t>
            </a:r>
            <a:r>
              <a:rPr lang="ru-RU" dirty="0" err="1" smtClean="0"/>
              <a:t>бағдарламаларын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бекітеді</a:t>
            </a:r>
            <a:r>
              <a:rPr lang="ru-RU" b="1" dirty="0" smtClean="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236983"/>
            <a:ext cx="67687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9. </a:t>
            </a:r>
            <a:r>
              <a:rPr lang="ru-RU" b="1" dirty="0">
                <a:solidFill>
                  <a:schemeClr val="accent1"/>
                </a:solidFill>
              </a:rPr>
              <a:t>Психологиялық </a:t>
            </a:r>
            <a:r>
              <a:rPr lang="ru-RU" b="1" dirty="0" err="1">
                <a:solidFill>
                  <a:schemeClr val="accent1"/>
                </a:solidFill>
              </a:rPr>
              <a:t>қызметтің</a:t>
            </a:r>
            <a:r>
              <a:rPr lang="ru-RU" b="1" dirty="0">
                <a:solidFill>
                  <a:schemeClr val="accent1"/>
                </a:solidFill>
              </a:rPr>
              <a:t> жұмысындағы орта білім беру ұйымының </a:t>
            </a:r>
            <a:r>
              <a:rPr lang="ru-RU" b="1" dirty="0" err="1">
                <a:solidFill>
                  <a:schemeClr val="accent1"/>
                </a:solidFill>
              </a:rPr>
              <a:t>басшысы</a:t>
            </a:r>
            <a:r>
              <a:rPr lang="ru-RU" b="1" dirty="0">
                <a:solidFill>
                  <a:schemeClr val="accent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483251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Прямоугольник 7"/>
          <p:cNvSpPr/>
          <p:nvPr/>
        </p:nvSpPr>
        <p:spPr>
          <a:xfrm>
            <a:off x="313742" y="1052736"/>
            <a:ext cx="849694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+mj-lt"/>
              <a:buAutoNum type="arabicPeriod"/>
            </a:pP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/>
              <a:t>білім </a:t>
            </a:r>
            <a:r>
              <a:rPr lang="ru-RU" dirty="0" err="1"/>
              <a:t>алушылар</a:t>
            </a:r>
            <a:r>
              <a:rPr lang="ru-RU" dirty="0"/>
              <a:t> мен </a:t>
            </a:r>
            <a:r>
              <a:rPr lang="ru-RU" dirty="0" err="1"/>
              <a:t>тәрбиеленушілерді</a:t>
            </a:r>
            <a:r>
              <a:rPr lang="ru-RU" dirty="0"/>
              <a:t> психологиялық-педагогикалық және әлеуметтік сүйемелдеу бойынша </a:t>
            </a:r>
            <a:r>
              <a:rPr lang="ru-RU" b="1" dirty="0">
                <a:solidFill>
                  <a:schemeClr val="accent1"/>
                </a:solidFill>
              </a:rPr>
              <a:t>психологиялық </a:t>
            </a:r>
            <a:r>
              <a:rPr lang="ru-RU" b="1" dirty="0" err="1">
                <a:solidFill>
                  <a:schemeClr val="accent1"/>
                </a:solidFill>
              </a:rPr>
              <a:t>қызметтің</a:t>
            </a:r>
            <a:r>
              <a:rPr lang="ru-RU" b="1" dirty="0">
                <a:solidFill>
                  <a:schemeClr val="accent1"/>
                </a:solidFill>
              </a:rPr>
              <a:t> жұмысын </a:t>
            </a:r>
            <a:r>
              <a:rPr lang="ru-RU" b="1" dirty="0" err="1">
                <a:solidFill>
                  <a:schemeClr val="accent1"/>
                </a:solidFill>
              </a:rPr>
              <a:t>ұйымдастырады</a:t>
            </a:r>
            <a:r>
              <a:rPr lang="ru-RU" b="1" dirty="0">
                <a:solidFill>
                  <a:schemeClr val="accent1"/>
                </a:solidFill>
              </a:rPr>
              <a:t>,</a:t>
            </a:r>
            <a:r>
              <a:rPr lang="ru-RU" dirty="0"/>
              <a:t> білім беру </a:t>
            </a:r>
            <a:r>
              <a:rPr lang="ru-RU" dirty="0" err="1"/>
              <a:t>процесінде</a:t>
            </a:r>
            <a:r>
              <a:rPr lang="ru-RU" dirty="0"/>
              <a:t> </a:t>
            </a:r>
            <a:r>
              <a:rPr lang="ru-RU" dirty="0" err="1"/>
              <a:t>диагностикалық</a:t>
            </a:r>
            <a:r>
              <a:rPr lang="ru-RU" dirty="0"/>
              <a:t> </a:t>
            </a:r>
            <a:r>
              <a:rPr lang="ru-RU" dirty="0" err="1"/>
              <a:t>іс-шараларды</a:t>
            </a:r>
            <a:r>
              <a:rPr lang="ru-RU" dirty="0"/>
              <a:t> өткізу </a:t>
            </a:r>
            <a:r>
              <a:rPr lang="ru-RU" dirty="0" err="1"/>
              <a:t>уақыты</a:t>
            </a:r>
            <a:r>
              <a:rPr lang="ru-RU" dirty="0"/>
              <a:t> мен </a:t>
            </a:r>
            <a:r>
              <a:rPr lang="ru-RU" dirty="0" err="1"/>
              <a:t>орнын</a:t>
            </a:r>
            <a:r>
              <a:rPr lang="ru-RU" dirty="0"/>
              <a:t> </a:t>
            </a:r>
            <a:r>
              <a:rPr lang="ru-RU" dirty="0" err="1"/>
              <a:t>айқындайды</a:t>
            </a:r>
            <a:r>
              <a:rPr lang="ru-RU" dirty="0" smtClean="0"/>
              <a:t>; </a:t>
            </a:r>
          </a:p>
          <a:p>
            <a:pPr lvl="0">
              <a:buFont typeface="+mj-lt"/>
              <a:buAutoNum type="arabicPeriod"/>
            </a:pPr>
            <a:r>
              <a:rPr lang="ru-RU" dirty="0" smtClean="0"/>
              <a:t> білім </a:t>
            </a:r>
            <a:r>
              <a:rPr lang="ru-RU" dirty="0" err="1"/>
              <a:t>алушылар</a:t>
            </a:r>
            <a:r>
              <a:rPr lang="ru-RU" dirty="0"/>
              <a:t> мен </a:t>
            </a:r>
            <a:r>
              <a:rPr lang="ru-RU" dirty="0" err="1"/>
              <a:t>тәрбиеленушілерді</a:t>
            </a:r>
            <a:r>
              <a:rPr lang="ru-RU" dirty="0"/>
              <a:t> </a:t>
            </a:r>
            <a:r>
              <a:rPr lang="ru-RU" b="1" dirty="0">
                <a:solidFill>
                  <a:schemeClr val="accent1"/>
                </a:solidFill>
              </a:rPr>
              <a:t>сүйемелдеу </a:t>
            </a:r>
            <a:r>
              <a:rPr lang="ru-RU" b="1" dirty="0" err="1">
                <a:solidFill>
                  <a:schemeClr val="accent1"/>
                </a:solidFill>
              </a:rPr>
              <a:t>нәтижелерінің</a:t>
            </a:r>
            <a:r>
              <a:rPr lang="ru-RU" b="1" dirty="0">
                <a:solidFill>
                  <a:schemeClr val="accent1"/>
                </a:solidFill>
              </a:rPr>
              <a:t>, </a:t>
            </a:r>
            <a:r>
              <a:rPr lang="ru-RU" dirty="0" err="1"/>
              <a:t>әлеуметтендіру</a:t>
            </a:r>
            <a:r>
              <a:rPr lang="ru-RU" dirty="0"/>
              <a:t> </a:t>
            </a:r>
            <a:r>
              <a:rPr lang="ru-RU" dirty="0" err="1" smtClean="0"/>
              <a:t>динамикасының</a:t>
            </a:r>
            <a:r>
              <a:rPr lang="ru-RU" dirty="0" smtClean="0"/>
              <a:t>, </a:t>
            </a:r>
            <a:r>
              <a:rPr lang="ru-RU" dirty="0" err="1"/>
              <a:t>дамуының</a:t>
            </a:r>
            <a:r>
              <a:rPr lang="ru-RU" dirty="0"/>
              <a:t> және </a:t>
            </a: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жетістіктерінің</a:t>
            </a:r>
            <a:r>
              <a:rPr lang="ru-RU" dirty="0"/>
              <a:t> </a:t>
            </a:r>
            <a:r>
              <a:rPr lang="ru-RU" b="1" dirty="0" err="1">
                <a:solidFill>
                  <a:schemeClr val="accent1"/>
                </a:solidFill>
              </a:rPr>
              <a:t>тиімділігіне</a:t>
            </a:r>
            <a:r>
              <a:rPr lang="ru-RU" b="1" dirty="0">
                <a:solidFill>
                  <a:schemeClr val="accent1"/>
                </a:solidFill>
              </a:rPr>
              <a:t> мониторинг </a:t>
            </a:r>
            <a:r>
              <a:rPr lang="ru-RU" b="1" dirty="0" err="1">
                <a:solidFill>
                  <a:schemeClr val="accent1"/>
                </a:solidFill>
              </a:rPr>
              <a:t>жүргізеді</a:t>
            </a:r>
            <a:r>
              <a:rPr lang="ru-RU" b="1" dirty="0" smtClean="0">
                <a:solidFill>
                  <a:schemeClr val="accent1"/>
                </a:solidFill>
              </a:rPr>
              <a:t>; </a:t>
            </a:r>
          </a:p>
          <a:p>
            <a:pPr lvl="0">
              <a:buFont typeface="+mj-lt"/>
              <a:buAutoNum type="arabicPeriod"/>
            </a:pP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dirty="0"/>
              <a:t>психологиялық </a:t>
            </a:r>
            <a:r>
              <a:rPr lang="ru-RU" dirty="0" err="1"/>
              <a:t>қызметтің</a:t>
            </a:r>
            <a:r>
              <a:rPr lang="ru-RU" dirty="0"/>
              <a:t> </a:t>
            </a:r>
            <a:r>
              <a:rPr lang="ru-RU" dirty="0" err="1"/>
              <a:t>мүдделі</a:t>
            </a:r>
            <a:r>
              <a:rPr lang="ru-RU" dirty="0"/>
              <a:t> </a:t>
            </a:r>
            <a:r>
              <a:rPr lang="ru-RU" dirty="0" err="1"/>
              <a:t>мемлекеттік</a:t>
            </a:r>
            <a:r>
              <a:rPr lang="ru-RU" dirty="0"/>
              <a:t> </a:t>
            </a:r>
            <a:r>
              <a:rPr lang="ru-RU" dirty="0" err="1"/>
              <a:t>органдармен</a:t>
            </a:r>
            <a:r>
              <a:rPr lang="ru-RU" dirty="0"/>
              <a:t> және </a:t>
            </a:r>
            <a:r>
              <a:rPr lang="ru-RU" dirty="0" err="1"/>
              <a:t>ұйымдармен</a:t>
            </a:r>
            <a:r>
              <a:rPr lang="ru-RU" dirty="0"/>
              <a:t>, </a:t>
            </a:r>
            <a:r>
              <a:rPr lang="ru-RU" dirty="0" err="1" smtClean="0"/>
              <a:t>қоғамдық</a:t>
            </a:r>
            <a:r>
              <a:rPr lang="ru-RU" dirty="0" smtClean="0"/>
              <a:t> және </a:t>
            </a:r>
            <a:r>
              <a:rPr lang="ru-RU" dirty="0" err="1"/>
              <a:t>құқық</a:t>
            </a:r>
            <a:r>
              <a:rPr lang="ru-RU" dirty="0"/>
              <a:t> </a:t>
            </a:r>
            <a:r>
              <a:rPr lang="ru-RU" dirty="0" err="1"/>
              <a:t>қорғау</a:t>
            </a:r>
            <a:r>
              <a:rPr lang="ru-RU" dirty="0"/>
              <a:t> </a:t>
            </a:r>
            <a:r>
              <a:rPr lang="ru-RU" dirty="0" err="1"/>
              <a:t>органдарының</a:t>
            </a:r>
            <a:r>
              <a:rPr lang="ru-RU" dirty="0"/>
              <a:t> </a:t>
            </a:r>
            <a:r>
              <a:rPr lang="ru-RU" dirty="0" err="1"/>
              <a:t>өкілдерімен</a:t>
            </a:r>
            <a:r>
              <a:rPr lang="ru-RU" dirty="0"/>
              <a:t>, </a:t>
            </a:r>
            <a:r>
              <a:rPr lang="ru-RU" dirty="0" err="1"/>
              <a:t>ата-аналар</a:t>
            </a:r>
            <a:r>
              <a:rPr lang="ru-RU" dirty="0"/>
              <a:t> </a:t>
            </a:r>
            <a:r>
              <a:rPr lang="ru-RU" dirty="0" err="1"/>
              <a:t>жұртшылығының</a:t>
            </a:r>
            <a:r>
              <a:rPr lang="ru-RU" dirty="0"/>
              <a:t>, </a:t>
            </a:r>
            <a:r>
              <a:rPr lang="ru-RU" dirty="0" err="1"/>
              <a:t>қамқоршылық</a:t>
            </a:r>
            <a:r>
              <a:rPr lang="ru-RU" dirty="0"/>
              <a:t> </a:t>
            </a:r>
            <a:r>
              <a:rPr lang="ru-RU" dirty="0" err="1"/>
              <a:t>кеңестің</a:t>
            </a:r>
            <a:r>
              <a:rPr lang="ru-RU" dirty="0"/>
              <a:t> </a:t>
            </a:r>
            <a:r>
              <a:rPr lang="ru-RU" dirty="0" err="1"/>
              <a:t>өкілдерімен</a:t>
            </a:r>
            <a:r>
              <a:rPr lang="ru-RU" dirty="0"/>
              <a:t> </a:t>
            </a:r>
            <a:r>
              <a:rPr lang="ru-RU" b="1" dirty="0">
                <a:solidFill>
                  <a:schemeClr val="accent1"/>
                </a:solidFill>
              </a:rPr>
              <a:t>өзара </a:t>
            </a:r>
            <a:r>
              <a:rPr lang="ru-RU" b="1" dirty="0" err="1">
                <a:solidFill>
                  <a:schemeClr val="accent1"/>
                </a:solidFill>
              </a:rPr>
              <a:t>іс-қимылын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үйлестіреді</a:t>
            </a:r>
            <a:r>
              <a:rPr lang="ru-RU" b="1" dirty="0" smtClean="0">
                <a:solidFill>
                  <a:schemeClr val="accent1"/>
                </a:solidFill>
              </a:rPr>
              <a:t>. 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187624" y="129406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10. </a:t>
            </a:r>
            <a:r>
              <a:rPr lang="ru-RU" b="1" dirty="0">
                <a:solidFill>
                  <a:schemeClr val="accent1"/>
                </a:solidFill>
              </a:rPr>
              <a:t>П</a:t>
            </a:r>
            <a:r>
              <a:rPr lang="ru-RU" b="1" dirty="0" smtClean="0">
                <a:solidFill>
                  <a:schemeClr val="accent1"/>
                </a:solidFill>
              </a:rPr>
              <a:t>сихологиялық </a:t>
            </a:r>
            <a:r>
              <a:rPr lang="ru-RU" b="1" dirty="0">
                <a:solidFill>
                  <a:schemeClr val="accent1"/>
                </a:solidFill>
              </a:rPr>
              <a:t>қызмет жұмысындағы </a:t>
            </a:r>
            <a:r>
              <a:rPr lang="ru-RU" b="1" dirty="0" smtClean="0">
                <a:solidFill>
                  <a:schemeClr val="accent1"/>
                </a:solidFill>
              </a:rPr>
              <a:t>орта </a:t>
            </a:r>
            <a:r>
              <a:rPr lang="ru-RU" b="1" dirty="0">
                <a:solidFill>
                  <a:schemeClr val="accent1"/>
                </a:solidFill>
              </a:rPr>
              <a:t>білім беру </a:t>
            </a:r>
            <a:r>
              <a:rPr lang="ru-RU" b="1" dirty="0" err="1">
                <a:solidFill>
                  <a:schemeClr val="accent1"/>
                </a:solidFill>
              </a:rPr>
              <a:t>ұйымы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басшысының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орынбасары</a:t>
            </a:r>
            <a:r>
              <a:rPr lang="ru-RU" b="1" dirty="0" smtClean="0">
                <a:solidFill>
                  <a:schemeClr val="accent1"/>
                </a:solidFill>
              </a:rPr>
              <a:t>: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756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Прямоугольник 1"/>
          <p:cNvSpPr/>
          <p:nvPr/>
        </p:nvSpPr>
        <p:spPr>
          <a:xfrm>
            <a:off x="31171" y="733246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+mj-lt"/>
              <a:buAutoNum type="arabicPeriod"/>
            </a:pPr>
            <a:r>
              <a:rPr lang="ru-RU" sz="1400" dirty="0" err="1"/>
              <a:t>оқу</a:t>
            </a:r>
            <a:r>
              <a:rPr lang="ru-RU" sz="1400" dirty="0"/>
              <a:t> </a:t>
            </a:r>
            <a:r>
              <a:rPr lang="ru-RU" sz="1400" dirty="0" err="1"/>
              <a:t>жылына</a:t>
            </a:r>
            <a:r>
              <a:rPr lang="ru-RU" sz="1400" dirty="0"/>
              <a:t> арналған жұмыс </a:t>
            </a:r>
            <a:r>
              <a:rPr lang="ru-RU" sz="1400" dirty="0" err="1"/>
              <a:t>жоспарына</a:t>
            </a:r>
            <a:r>
              <a:rPr lang="ru-RU" sz="1400" dirty="0"/>
              <a:t> және </a:t>
            </a:r>
            <a:r>
              <a:rPr lang="ru-RU" sz="1400" dirty="0" err="1"/>
              <a:t>оқу</a:t>
            </a:r>
            <a:r>
              <a:rPr lang="ru-RU" sz="1400" dirty="0"/>
              <a:t> </a:t>
            </a:r>
            <a:r>
              <a:rPr lang="ru-RU" sz="1400" dirty="0" err="1"/>
              <a:t>жылының</a:t>
            </a:r>
            <a:r>
              <a:rPr lang="ru-RU" sz="1400" dirty="0"/>
              <a:t> </a:t>
            </a:r>
            <a:r>
              <a:rPr lang="ru-RU" sz="1400" dirty="0" err="1"/>
              <a:t>басында</a:t>
            </a:r>
            <a:r>
              <a:rPr lang="ru-RU" sz="1400" dirty="0"/>
              <a:t> </a:t>
            </a:r>
            <a:r>
              <a:rPr lang="ru-RU" sz="1400" dirty="0" err="1"/>
              <a:t>ата-аналар</a:t>
            </a:r>
            <a:r>
              <a:rPr lang="ru-RU" sz="1400" dirty="0"/>
              <a:t> </a:t>
            </a:r>
            <a:r>
              <a:rPr lang="ru-RU" sz="1400" dirty="0" err="1"/>
              <a:t>жиналысының</a:t>
            </a:r>
            <a:r>
              <a:rPr lang="ru-RU" sz="1400" dirty="0"/>
              <a:t> </a:t>
            </a:r>
            <a:r>
              <a:rPr lang="ru-RU" sz="1400" dirty="0" err="1"/>
              <a:t>хаттамасымен</a:t>
            </a:r>
            <a:r>
              <a:rPr lang="ru-RU" sz="1400" dirty="0"/>
              <a:t> </a:t>
            </a:r>
            <a:r>
              <a:rPr lang="ru-RU" sz="1400" dirty="0" err="1" smtClean="0"/>
              <a:t>рәсімделген</a:t>
            </a:r>
            <a:r>
              <a:rPr lang="ru-RU" sz="1400" dirty="0" smtClean="0"/>
              <a:t> </a:t>
            </a:r>
            <a:r>
              <a:rPr lang="ru-RU" sz="1400" dirty="0" err="1"/>
              <a:t>ата-аналардың</a:t>
            </a:r>
            <a:r>
              <a:rPr lang="ru-RU" sz="1400" dirty="0"/>
              <a:t> </a:t>
            </a:r>
            <a:r>
              <a:rPr lang="ru-RU" sz="1400" dirty="0" err="1"/>
              <a:t>немесе</a:t>
            </a:r>
            <a:r>
              <a:rPr lang="ru-RU" sz="1400" dirty="0"/>
              <a:t> </a:t>
            </a:r>
            <a:r>
              <a:rPr lang="ru-RU" sz="1400" dirty="0" err="1"/>
              <a:t>өзге</a:t>
            </a:r>
            <a:r>
              <a:rPr lang="ru-RU" sz="1400" dirty="0"/>
              <a:t> де </a:t>
            </a:r>
            <a:r>
              <a:rPr lang="ru-RU" sz="1400" dirty="0" err="1"/>
              <a:t>заңды</a:t>
            </a:r>
            <a:r>
              <a:rPr lang="ru-RU" sz="1400" dirty="0"/>
              <a:t> </a:t>
            </a:r>
            <a:r>
              <a:rPr lang="ru-RU" sz="1400" dirty="0" err="1"/>
              <a:t>өкілдердің</a:t>
            </a:r>
            <a:r>
              <a:rPr lang="ru-RU" sz="1400" dirty="0"/>
              <a:t> </a:t>
            </a:r>
            <a:r>
              <a:rPr lang="ru-RU" sz="1400" dirty="0" err="1"/>
              <a:t>келісіміне</a:t>
            </a:r>
            <a:r>
              <a:rPr lang="ru-RU" sz="1400" dirty="0"/>
              <a:t> </a:t>
            </a:r>
            <a:r>
              <a:rPr lang="ru-RU" sz="1400" dirty="0" err="1"/>
              <a:t>сәйкес</a:t>
            </a:r>
            <a:r>
              <a:rPr lang="ru-RU" sz="1400" dirty="0"/>
              <a:t> білім </a:t>
            </a:r>
            <a:r>
              <a:rPr lang="ru-RU" sz="1400" dirty="0" err="1"/>
              <a:t>алушылар</a:t>
            </a:r>
            <a:r>
              <a:rPr lang="ru-RU" sz="1400" dirty="0"/>
              <a:t> мен </a:t>
            </a:r>
            <a:r>
              <a:rPr lang="ru-RU" sz="1400" dirty="0" err="1"/>
              <a:t>тәрбиеленушілердің</a:t>
            </a:r>
            <a:r>
              <a:rPr lang="ru-RU" sz="1400" dirty="0"/>
              <a:t> жағдайына психологиялық-педагогикалық диагностика </a:t>
            </a:r>
            <a:r>
              <a:rPr lang="ru-RU" sz="1400" dirty="0" err="1"/>
              <a:t>жүргізеді</a:t>
            </a:r>
            <a:r>
              <a:rPr lang="ru-RU" sz="1400" dirty="0" smtClean="0"/>
              <a:t>;</a:t>
            </a:r>
          </a:p>
          <a:p>
            <a:pPr lvl="0">
              <a:buFont typeface="+mj-lt"/>
              <a:buAutoNum type="arabicPeriod"/>
            </a:pPr>
            <a:r>
              <a:rPr lang="ru-RU" sz="1400" dirty="0" err="1"/>
              <a:t>бақылау</a:t>
            </a:r>
            <a:r>
              <a:rPr lang="ru-RU" sz="1400" dirty="0"/>
              <a:t>, </a:t>
            </a:r>
            <a:r>
              <a:rPr lang="ru-RU" sz="1400" dirty="0" err="1"/>
              <a:t>тереңдетілген</a:t>
            </a:r>
            <a:r>
              <a:rPr lang="ru-RU" sz="1400" dirty="0"/>
              <a:t> </a:t>
            </a:r>
            <a:r>
              <a:rPr lang="ru-RU" sz="1400" dirty="0" err="1"/>
              <a:t>тексеру</a:t>
            </a:r>
            <a:r>
              <a:rPr lang="ru-RU" sz="1400" dirty="0"/>
              <a:t>, </a:t>
            </a:r>
            <a:r>
              <a:rPr lang="ru-RU" sz="1400" dirty="0" err="1"/>
              <a:t>ата-аналардан</a:t>
            </a:r>
            <a:r>
              <a:rPr lang="ru-RU" sz="1400" dirty="0"/>
              <a:t> </a:t>
            </a:r>
            <a:r>
              <a:rPr lang="ru-RU" sz="1400" dirty="0" err="1"/>
              <a:t>немесе</a:t>
            </a:r>
            <a:r>
              <a:rPr lang="ru-RU" sz="1400" dirty="0"/>
              <a:t> </a:t>
            </a:r>
            <a:r>
              <a:rPr lang="ru-RU" sz="1400" dirty="0" err="1"/>
              <a:t>өзге</a:t>
            </a:r>
            <a:r>
              <a:rPr lang="ru-RU" sz="1400" dirty="0"/>
              <a:t> де </a:t>
            </a:r>
            <a:r>
              <a:rPr lang="ru-RU" sz="1400" dirty="0" err="1"/>
              <a:t>заңды</a:t>
            </a:r>
            <a:r>
              <a:rPr lang="ru-RU" sz="1400" dirty="0"/>
              <a:t> </a:t>
            </a:r>
            <a:r>
              <a:rPr lang="ru-RU" sz="1400" dirty="0" err="1"/>
              <a:t>өкілдерден</a:t>
            </a:r>
            <a:r>
              <a:rPr lang="ru-RU" sz="1400" dirty="0"/>
              <a:t> </a:t>
            </a:r>
            <a:r>
              <a:rPr lang="ru-RU" sz="1400" dirty="0" err="1"/>
              <a:t>алынған</a:t>
            </a:r>
            <a:r>
              <a:rPr lang="ru-RU" sz="1400" dirty="0"/>
              <a:t> </a:t>
            </a:r>
            <a:r>
              <a:rPr lang="ru-RU" sz="1400" dirty="0" err="1"/>
              <a:t>мәліметтер</a:t>
            </a:r>
            <a:r>
              <a:rPr lang="ru-RU" sz="1400" dirty="0"/>
              <a:t>, психологиялық қызмет және психологиялық-</a:t>
            </a:r>
            <a:r>
              <a:rPr lang="ru-RU" sz="1400" dirty="0" err="1"/>
              <a:t>медициналық</a:t>
            </a:r>
            <a:r>
              <a:rPr lang="ru-RU" sz="1400" dirty="0"/>
              <a:t>-педагогикалық консультация </a:t>
            </a:r>
            <a:r>
              <a:rPr lang="ru-RU" sz="1400" dirty="0" err="1"/>
              <a:t>мамандарының</a:t>
            </a:r>
            <a:r>
              <a:rPr lang="ru-RU" sz="1400" dirty="0"/>
              <a:t> </a:t>
            </a:r>
            <a:r>
              <a:rPr lang="ru-RU" sz="1400" dirty="0" err="1"/>
              <a:t>қорытындылары</a:t>
            </a:r>
            <a:r>
              <a:rPr lang="ru-RU" sz="1400" dirty="0"/>
              <a:t> мен </a:t>
            </a:r>
            <a:r>
              <a:rPr lang="ru-RU" sz="1400" dirty="0" err="1"/>
              <a:t>ұсынымдарын</a:t>
            </a:r>
            <a:r>
              <a:rPr lang="ru-RU" sz="1400" dirty="0"/>
              <a:t> </a:t>
            </a:r>
            <a:r>
              <a:rPr lang="ru-RU" sz="1400" dirty="0" err="1"/>
              <a:t>зерделеу</a:t>
            </a:r>
            <a:r>
              <a:rPr lang="ru-RU" sz="1400" dirty="0"/>
              <a:t> </a:t>
            </a:r>
            <a:r>
              <a:rPr lang="ru-RU" sz="1400" dirty="0" err="1"/>
              <a:t>негізінде</a:t>
            </a:r>
            <a:r>
              <a:rPr lang="ru-RU" sz="1400" dirty="0"/>
              <a:t> білім </a:t>
            </a:r>
            <a:r>
              <a:rPr lang="ru-RU" sz="1400" dirty="0" err="1"/>
              <a:t>алушылар</a:t>
            </a:r>
            <a:r>
              <a:rPr lang="ru-RU" sz="1400" dirty="0"/>
              <a:t> мен </a:t>
            </a:r>
            <a:r>
              <a:rPr lang="ru-RU" sz="1400" dirty="0" err="1"/>
              <a:t>тәрбиеленушілердің</a:t>
            </a:r>
            <a:r>
              <a:rPr lang="ru-RU" sz="1400" dirty="0"/>
              <a:t> </a:t>
            </a:r>
            <a:r>
              <a:rPr lang="ru-RU" sz="1400" dirty="0" err="1"/>
              <a:t>ерекше</a:t>
            </a:r>
            <a:r>
              <a:rPr lang="ru-RU" sz="1400" dirty="0"/>
              <a:t> білім беру </a:t>
            </a:r>
            <a:r>
              <a:rPr lang="ru-RU" sz="1400" dirty="0" err="1"/>
              <a:t>қажеттіліктерін</a:t>
            </a:r>
            <a:r>
              <a:rPr lang="ru-RU" sz="1400" dirty="0"/>
              <a:t> </a:t>
            </a:r>
            <a:r>
              <a:rPr lang="ru-RU" sz="1400" dirty="0" err="1"/>
              <a:t>анықтайды</a:t>
            </a:r>
            <a:r>
              <a:rPr lang="ru-RU" sz="1400" dirty="0"/>
              <a:t> және </a:t>
            </a:r>
            <a:r>
              <a:rPr lang="ru-RU" sz="1400" dirty="0" err="1"/>
              <a:t>бағалайды</a:t>
            </a:r>
            <a:r>
              <a:rPr lang="ru-RU" sz="1400" dirty="0" smtClean="0"/>
              <a:t>;</a:t>
            </a:r>
          </a:p>
          <a:p>
            <a:pPr lvl="0">
              <a:buFont typeface="+mj-lt"/>
              <a:buAutoNum type="arabicPeriod"/>
            </a:pPr>
            <a:r>
              <a:rPr lang="ru-RU" sz="1400" dirty="0"/>
              <a:t>орта білім беру </a:t>
            </a:r>
            <a:r>
              <a:rPr lang="ru-RU" sz="1400" dirty="0" err="1"/>
              <a:t>ұйымдарындағы</a:t>
            </a:r>
            <a:r>
              <a:rPr lang="ru-RU" sz="1400" dirty="0"/>
              <a:t> психологиялық </a:t>
            </a:r>
            <a:r>
              <a:rPr lang="ru-RU" sz="1400" dirty="0" err="1"/>
              <a:t>қызметтің</a:t>
            </a:r>
            <a:r>
              <a:rPr lang="ru-RU" sz="1400" dirty="0"/>
              <a:t> жұмыс </a:t>
            </a:r>
            <a:r>
              <a:rPr lang="ru-RU" sz="1400" dirty="0" err="1"/>
              <a:t>істеу</a:t>
            </a:r>
            <a:r>
              <a:rPr lang="ru-RU" sz="1400" dirty="0"/>
              <a:t> </a:t>
            </a:r>
            <a:r>
              <a:rPr lang="ru-RU" sz="1400" dirty="0" err="1"/>
              <a:t>қағидаларының</a:t>
            </a:r>
            <a:r>
              <a:rPr lang="ru-RU" sz="1400" dirty="0"/>
              <a:t> 14-тармағының 3) </a:t>
            </a:r>
            <a:r>
              <a:rPr lang="ru-RU" sz="1400" dirty="0" err="1"/>
              <a:t>тармақшасына</a:t>
            </a:r>
            <a:r>
              <a:rPr lang="ru-RU" sz="1400" dirty="0"/>
              <a:t> </a:t>
            </a:r>
            <a:r>
              <a:rPr lang="ru-RU" sz="1400" dirty="0" err="1"/>
              <a:t>сәйкес</a:t>
            </a:r>
            <a:r>
              <a:rPr lang="ru-RU" sz="1400" dirty="0"/>
              <a:t> мінез-құлық және </a:t>
            </a:r>
            <a:r>
              <a:rPr lang="ru-RU" sz="1400" dirty="0" err="1"/>
              <a:t>эмоционалдық</a:t>
            </a:r>
            <a:r>
              <a:rPr lang="ru-RU" sz="1400" dirty="0"/>
              <a:t> </a:t>
            </a:r>
            <a:r>
              <a:rPr lang="ru-RU" sz="1400" dirty="0" err="1"/>
              <a:t>проблемалар</a:t>
            </a:r>
            <a:r>
              <a:rPr lang="ru-RU" sz="1400" dirty="0"/>
              <a:t>, </a:t>
            </a:r>
            <a:r>
              <a:rPr lang="ru-RU" sz="1400" dirty="0" err="1"/>
              <a:t>деструктивті</a:t>
            </a:r>
            <a:r>
              <a:rPr lang="ru-RU" sz="1400" dirty="0"/>
              <a:t> мінез-құлық </a:t>
            </a:r>
            <a:r>
              <a:rPr lang="ru-RU" sz="1400" dirty="0" err="1"/>
              <a:t>нысандары</a:t>
            </a:r>
            <a:r>
              <a:rPr lang="ru-RU" sz="1400" dirty="0"/>
              <a:t>, </a:t>
            </a:r>
            <a:r>
              <a:rPr lang="ru-RU" sz="1400" dirty="0" err="1"/>
              <a:t>отбасындағы</a:t>
            </a:r>
            <a:r>
              <a:rPr lang="ru-RU" sz="1400" dirty="0"/>
              <a:t> </a:t>
            </a:r>
            <a:r>
              <a:rPr lang="ru-RU" sz="1400" dirty="0" err="1"/>
              <a:t>тәрбиенің</a:t>
            </a:r>
            <a:r>
              <a:rPr lang="ru-RU" sz="1400" dirty="0"/>
              <a:t> және бала-</a:t>
            </a:r>
            <a:r>
              <a:rPr lang="ru-RU" sz="1400" dirty="0" err="1"/>
              <a:t>ата</a:t>
            </a:r>
            <a:r>
              <a:rPr lang="ru-RU" sz="1400" dirty="0"/>
              <a:t>-</a:t>
            </a:r>
            <a:r>
              <a:rPr lang="ru-RU" sz="1400" dirty="0" err="1"/>
              <a:t>ана</a:t>
            </a:r>
            <a:r>
              <a:rPr lang="ru-RU" sz="1400" dirty="0"/>
              <a:t> </a:t>
            </a:r>
            <a:r>
              <a:rPr lang="ru-RU" sz="1400" dirty="0" err="1"/>
              <a:t>қатынастарының</a:t>
            </a:r>
            <a:r>
              <a:rPr lang="ru-RU" sz="1400" dirty="0"/>
              <a:t> </a:t>
            </a:r>
            <a:r>
              <a:rPr lang="ru-RU" sz="1400" dirty="0" err="1"/>
              <a:t>бұзылуы</a:t>
            </a:r>
            <a:r>
              <a:rPr lang="ru-RU" sz="1400" dirty="0"/>
              <a:t>, </a:t>
            </a:r>
            <a:r>
              <a:rPr lang="ru-RU" sz="1400" dirty="0" err="1"/>
              <a:t>ақпараттық</a:t>
            </a:r>
            <a:r>
              <a:rPr lang="ru-RU" sz="1400" dirty="0"/>
              <a:t> </a:t>
            </a:r>
            <a:r>
              <a:rPr lang="ru-RU" sz="1400" dirty="0" err="1"/>
              <a:t>ортаның</a:t>
            </a:r>
            <a:r>
              <a:rPr lang="ru-RU" sz="1400" dirty="0"/>
              <a:t> </a:t>
            </a:r>
            <a:r>
              <a:rPr lang="ru-RU" sz="1400" dirty="0" err="1"/>
              <a:t>теріс</a:t>
            </a:r>
            <a:r>
              <a:rPr lang="ru-RU" sz="1400" dirty="0"/>
              <a:t> </a:t>
            </a:r>
            <a:r>
              <a:rPr lang="ru-RU" sz="1400" dirty="0" err="1"/>
              <a:t>әсерлері</a:t>
            </a:r>
            <a:r>
              <a:rPr lang="ru-RU" sz="1400" dirty="0"/>
              <a:t> </a:t>
            </a:r>
            <a:r>
              <a:rPr lang="ru-RU" sz="1400" dirty="0" err="1"/>
              <a:t>тәуекелдері</a:t>
            </a:r>
            <a:r>
              <a:rPr lang="ru-RU" sz="1400" dirty="0"/>
              <a:t> </a:t>
            </a:r>
            <a:r>
              <a:rPr lang="ru-RU" sz="1400" dirty="0" err="1"/>
              <a:t>туындаған</a:t>
            </a:r>
            <a:r>
              <a:rPr lang="ru-RU" sz="1400" dirty="0"/>
              <a:t> </a:t>
            </a:r>
            <a:r>
              <a:rPr lang="ru-RU" sz="1400" dirty="0" err="1"/>
              <a:t>кезде</a:t>
            </a:r>
            <a:r>
              <a:rPr lang="ru-RU" sz="1400" dirty="0"/>
              <a:t> </a:t>
            </a:r>
            <a:r>
              <a:rPr lang="ru-RU" sz="1400" dirty="0" err="1"/>
              <a:t>ата-аналарды</a:t>
            </a:r>
            <a:r>
              <a:rPr lang="ru-RU" sz="1400" dirty="0"/>
              <a:t> және білім беру ұйымының </a:t>
            </a:r>
            <a:r>
              <a:rPr lang="ru-RU" sz="1400" dirty="0" err="1"/>
              <a:t>әкімшілігін</a:t>
            </a:r>
            <a:r>
              <a:rPr lang="ru-RU" sz="1400" dirty="0"/>
              <a:t> </a:t>
            </a:r>
            <a:r>
              <a:rPr lang="ru-RU" sz="1400" dirty="0" err="1"/>
              <a:t>хабардар</a:t>
            </a:r>
            <a:r>
              <a:rPr lang="ru-RU" sz="1400" dirty="0"/>
              <a:t> </a:t>
            </a:r>
            <a:r>
              <a:rPr lang="ru-RU" sz="1400" dirty="0" err="1" smtClean="0"/>
              <a:t>етеді</a:t>
            </a:r>
            <a:endParaRPr lang="ru-RU" sz="1400" dirty="0" smtClean="0"/>
          </a:p>
          <a:p>
            <a:pPr lvl="0">
              <a:buFont typeface="+mj-lt"/>
              <a:buAutoNum type="arabicPeriod"/>
            </a:pPr>
            <a:r>
              <a:rPr lang="ru-RU" sz="1400" dirty="0" err="1"/>
              <a:t>кімшіліктің</a:t>
            </a:r>
            <a:r>
              <a:rPr lang="ru-RU" sz="1400" dirty="0"/>
              <a:t> </a:t>
            </a:r>
            <a:r>
              <a:rPr lang="ru-RU" sz="1400" dirty="0" err="1"/>
              <a:t>сұрауы</a:t>
            </a:r>
            <a:r>
              <a:rPr lang="ru-RU" sz="1400" dirty="0"/>
              <a:t> және </a:t>
            </a:r>
            <a:r>
              <a:rPr lang="ru-RU" sz="1400" dirty="0" err="1"/>
              <a:t>ата-аналардың</a:t>
            </a:r>
            <a:r>
              <a:rPr lang="ru-RU" sz="1400" dirty="0"/>
              <a:t> </a:t>
            </a:r>
            <a:r>
              <a:rPr lang="ru-RU" sz="1400" dirty="0" err="1"/>
              <a:t>немесе</a:t>
            </a:r>
            <a:r>
              <a:rPr lang="ru-RU" sz="1400" dirty="0"/>
              <a:t> </a:t>
            </a:r>
            <a:r>
              <a:rPr lang="ru-RU" sz="1400" dirty="0" err="1"/>
              <a:t>басқа</a:t>
            </a:r>
            <a:r>
              <a:rPr lang="ru-RU" sz="1400" dirty="0"/>
              <a:t> </a:t>
            </a:r>
            <a:r>
              <a:rPr lang="ru-RU" sz="1400" dirty="0" err="1"/>
              <a:t>заңды</a:t>
            </a:r>
            <a:r>
              <a:rPr lang="ru-RU" sz="1400" dirty="0"/>
              <a:t> </a:t>
            </a:r>
            <a:r>
              <a:rPr lang="ru-RU" sz="1400" dirty="0" err="1"/>
              <a:t>өкілдердің</a:t>
            </a:r>
            <a:r>
              <a:rPr lang="ru-RU" sz="1400" dirty="0"/>
              <a:t> </a:t>
            </a:r>
            <a:r>
              <a:rPr lang="ru-RU" sz="1400" dirty="0" err="1"/>
              <a:t>келісімі</a:t>
            </a:r>
            <a:r>
              <a:rPr lang="ru-RU" sz="1400" dirty="0"/>
              <a:t> </a:t>
            </a:r>
            <a:r>
              <a:rPr lang="ru-RU" sz="1400" dirty="0" err="1"/>
              <a:t>негізінде</a:t>
            </a:r>
            <a:r>
              <a:rPr lang="ru-RU" sz="1400" dirty="0"/>
              <a:t> білім </a:t>
            </a:r>
            <a:r>
              <a:rPr lang="ru-RU" sz="1400" dirty="0" err="1"/>
              <a:t>алушы</a:t>
            </a:r>
            <a:r>
              <a:rPr lang="ru-RU" sz="1400" dirty="0"/>
              <a:t> мен </a:t>
            </a:r>
            <a:r>
              <a:rPr lang="ru-RU" sz="1400" dirty="0" err="1"/>
              <a:t>тәрбиеленушінің</a:t>
            </a:r>
            <a:r>
              <a:rPr lang="ru-RU" sz="1400" dirty="0"/>
              <a:t> </a:t>
            </a:r>
            <a:r>
              <a:rPr lang="ru-RU" sz="1400" dirty="0" err="1"/>
              <a:t>тұлғасына</a:t>
            </a:r>
            <a:r>
              <a:rPr lang="ru-RU" sz="1400" dirty="0"/>
              <a:t> психологиялық </a:t>
            </a:r>
            <a:r>
              <a:rPr lang="ru-RU" sz="1400" dirty="0" err="1"/>
              <a:t>зерттеу</a:t>
            </a:r>
            <a:r>
              <a:rPr lang="ru-RU" sz="1400" dirty="0"/>
              <a:t> </a:t>
            </a:r>
            <a:r>
              <a:rPr lang="ru-RU" sz="1400" dirty="0" err="1"/>
              <a:t>жүргізеді</a:t>
            </a:r>
            <a:r>
              <a:rPr lang="ru-RU" sz="1400" dirty="0"/>
              <a:t>, </a:t>
            </a:r>
            <a:r>
              <a:rPr lang="ru-RU" sz="1400" dirty="0" err="1"/>
              <a:t>баланың</a:t>
            </a:r>
            <a:r>
              <a:rPr lang="ru-RU" sz="1400" dirty="0"/>
              <a:t> </a:t>
            </a:r>
            <a:r>
              <a:rPr lang="ru-RU" sz="1400" dirty="0" err="1"/>
              <a:t>психоэмоциялық</a:t>
            </a:r>
            <a:r>
              <a:rPr lang="ru-RU" sz="1400" dirty="0"/>
              <a:t> жағдайына </a:t>
            </a:r>
            <a:r>
              <a:rPr lang="ru-RU" sz="1400" dirty="0" err="1"/>
              <a:t>баға</a:t>
            </a:r>
            <a:r>
              <a:rPr lang="ru-RU" sz="1400" dirty="0"/>
              <a:t> </a:t>
            </a:r>
            <a:r>
              <a:rPr lang="ru-RU" sz="1400" dirty="0" err="1"/>
              <a:t>береді</a:t>
            </a:r>
            <a:r>
              <a:rPr lang="ru-RU" sz="1400" dirty="0"/>
              <a:t> және </a:t>
            </a:r>
            <a:r>
              <a:rPr lang="ru-RU" sz="1400" dirty="0" err="1"/>
              <a:t>қажет</a:t>
            </a:r>
            <a:r>
              <a:rPr lang="ru-RU" sz="1400" dirty="0"/>
              <a:t> </a:t>
            </a:r>
            <a:r>
              <a:rPr lang="ru-RU" sz="1400" dirty="0" err="1"/>
              <a:t>болған</a:t>
            </a:r>
            <a:r>
              <a:rPr lang="ru-RU" sz="1400" dirty="0"/>
              <a:t> жағдайда уақтылы психологиялық көмек көрсету </a:t>
            </a:r>
            <a:r>
              <a:rPr lang="ru-RU" sz="1400" dirty="0" err="1"/>
              <a:t>мақсатында</a:t>
            </a:r>
            <a:r>
              <a:rPr lang="ru-RU" sz="1400" dirty="0"/>
              <a:t> жеке-дамыту </a:t>
            </a:r>
            <a:r>
              <a:rPr lang="ru-RU" sz="1400" dirty="0" err="1"/>
              <a:t>сабақтарын</a:t>
            </a:r>
            <a:r>
              <a:rPr lang="ru-RU" sz="1400" dirty="0"/>
              <a:t> </a:t>
            </a:r>
            <a:r>
              <a:rPr lang="ru-RU" sz="1400" dirty="0" err="1"/>
              <a:t>өткізеді</a:t>
            </a:r>
            <a:r>
              <a:rPr lang="ru-RU" sz="1400" dirty="0" smtClean="0"/>
              <a:t>;</a:t>
            </a:r>
          </a:p>
          <a:p>
            <a:pPr lvl="0">
              <a:buFont typeface="+mj-lt"/>
              <a:buAutoNum type="arabicPeriod"/>
            </a:pPr>
            <a:r>
              <a:rPr lang="ru-RU" sz="1400" dirty="0"/>
              <a:t>білім беру </a:t>
            </a:r>
            <a:r>
              <a:rPr lang="ru-RU" sz="1400" dirty="0" err="1"/>
              <a:t>процесіне</a:t>
            </a:r>
            <a:r>
              <a:rPr lang="ru-RU" sz="1400" dirty="0"/>
              <a:t> </a:t>
            </a:r>
            <a:r>
              <a:rPr lang="ru-RU" sz="1400" dirty="0" err="1"/>
              <a:t>қатысушылармен</a:t>
            </a:r>
            <a:r>
              <a:rPr lang="ru-RU" sz="1400" dirty="0"/>
              <a:t> психологиялық-педагогикалық </a:t>
            </a:r>
            <a:r>
              <a:rPr lang="ru-RU" sz="1400" dirty="0" err="1"/>
              <a:t>құзыреттілікті</a:t>
            </a:r>
            <a:r>
              <a:rPr lang="ru-RU" sz="1400" dirty="0"/>
              <a:t> </a:t>
            </a:r>
            <a:r>
              <a:rPr lang="ru-RU" sz="1400" dirty="0" err="1"/>
              <a:t>арттыру</a:t>
            </a:r>
            <a:r>
              <a:rPr lang="ru-RU" sz="1400" dirty="0"/>
              <a:t> бойынша </a:t>
            </a:r>
            <a:r>
              <a:rPr lang="ru-RU" sz="1400" dirty="0" err="1"/>
              <a:t>іс-шаралар</a:t>
            </a:r>
            <a:r>
              <a:rPr lang="ru-RU" sz="1400" dirty="0"/>
              <a:t> </a:t>
            </a:r>
            <a:r>
              <a:rPr lang="ru-RU" sz="1400" dirty="0" err="1"/>
              <a:t>өткізуге</a:t>
            </a:r>
            <a:r>
              <a:rPr lang="ru-RU" sz="1400" dirty="0"/>
              <a:t> </a:t>
            </a:r>
            <a:r>
              <a:rPr lang="ru-RU" sz="1400" dirty="0" err="1"/>
              <a:t>қатысады</a:t>
            </a:r>
            <a:r>
              <a:rPr lang="ru-RU" sz="1400" dirty="0"/>
              <a:t> және білім </a:t>
            </a:r>
            <a:r>
              <a:rPr lang="ru-RU" sz="1400" dirty="0" err="1"/>
              <a:t>алушылар</a:t>
            </a:r>
            <a:r>
              <a:rPr lang="ru-RU" sz="1400" dirty="0"/>
              <a:t> мен </a:t>
            </a:r>
            <a:r>
              <a:rPr lang="ru-RU" sz="1400" dirty="0" err="1"/>
              <a:t>тәрбиеленушілерді</a:t>
            </a:r>
            <a:r>
              <a:rPr lang="ru-RU" sz="1400" dirty="0"/>
              <a:t> </a:t>
            </a:r>
            <a:r>
              <a:rPr lang="ru-RU" sz="1400" dirty="0" err="1"/>
              <a:t>оқытудың</a:t>
            </a:r>
            <a:r>
              <a:rPr lang="ru-RU" sz="1400" dirty="0"/>
              <a:t>, дамыту мен </a:t>
            </a:r>
            <a:r>
              <a:rPr lang="ru-RU" sz="1400" dirty="0" err="1"/>
              <a:t>әлеуметтендірудің</a:t>
            </a:r>
            <a:r>
              <a:rPr lang="ru-RU" sz="1400" dirty="0"/>
              <a:t> тиімді </a:t>
            </a:r>
            <a:r>
              <a:rPr lang="ru-RU" sz="1400" dirty="0" err="1"/>
              <a:t>тәсілдерін</a:t>
            </a:r>
            <a:r>
              <a:rPr lang="ru-RU" sz="1400" dirty="0"/>
              <a:t>, </a:t>
            </a:r>
            <a:r>
              <a:rPr lang="ru-RU" sz="1400" dirty="0" err="1"/>
              <a:t>әдістері</a:t>
            </a:r>
            <a:r>
              <a:rPr lang="ru-RU" sz="1400" dirty="0"/>
              <a:t> мен </a:t>
            </a:r>
            <a:r>
              <a:rPr lang="ru-RU" sz="1400" dirty="0" err="1"/>
              <a:t>технологияларын</a:t>
            </a:r>
            <a:r>
              <a:rPr lang="ru-RU" sz="1400" dirty="0"/>
              <a:t> </a:t>
            </a:r>
            <a:r>
              <a:rPr lang="ru-RU" sz="1400" dirty="0" err="1"/>
              <a:t>енгізуге</a:t>
            </a:r>
            <a:r>
              <a:rPr lang="ru-RU" sz="1400" dirty="0"/>
              <a:t> </a:t>
            </a:r>
            <a:r>
              <a:rPr lang="ru-RU" sz="1400" dirty="0" err="1"/>
              <a:t>жәрдемдеседі</a:t>
            </a:r>
            <a:r>
              <a:rPr lang="ru-RU" sz="1400" dirty="0" smtClean="0"/>
              <a:t>;</a:t>
            </a:r>
          </a:p>
          <a:p>
            <a:pPr lvl="0">
              <a:buFont typeface="+mj-lt"/>
              <a:buAutoNum type="arabicPeriod"/>
            </a:pPr>
            <a:r>
              <a:rPr lang="ru-RU" sz="1400" dirty="0"/>
              <a:t>білім </a:t>
            </a:r>
            <a:r>
              <a:rPr lang="ru-RU" sz="1400" dirty="0" err="1"/>
              <a:t>алушылар</a:t>
            </a:r>
            <a:r>
              <a:rPr lang="ru-RU" sz="1400" dirty="0"/>
              <a:t> мен </a:t>
            </a:r>
            <a:r>
              <a:rPr lang="ru-RU" sz="1400" dirty="0" err="1"/>
              <a:t>тәрбиеленушілердің</a:t>
            </a:r>
            <a:r>
              <a:rPr lang="ru-RU" sz="1400" dirty="0"/>
              <a:t> </a:t>
            </a:r>
            <a:r>
              <a:rPr lang="ru-RU" sz="1400" dirty="0" err="1"/>
              <a:t>деструктивті</a:t>
            </a:r>
            <a:r>
              <a:rPr lang="ru-RU" sz="1400" dirty="0"/>
              <a:t> мінез-құлқының </a:t>
            </a:r>
            <a:r>
              <a:rPr lang="ru-RU" sz="1400" dirty="0" err="1"/>
              <a:t>туындауының</a:t>
            </a:r>
            <a:r>
              <a:rPr lang="ru-RU" sz="1400" dirty="0"/>
              <a:t> алдын </a:t>
            </a:r>
            <a:r>
              <a:rPr lang="ru-RU" sz="1400" dirty="0" err="1"/>
              <a:t>алуға</a:t>
            </a:r>
            <a:r>
              <a:rPr lang="ru-RU" sz="1400" dirty="0"/>
              <a:t> </a:t>
            </a:r>
            <a:r>
              <a:rPr lang="ru-RU" sz="1400" dirty="0" err="1"/>
              <a:t>қатысады</a:t>
            </a:r>
            <a:r>
              <a:rPr lang="ru-RU" sz="1400" dirty="0"/>
              <a:t> және </a:t>
            </a:r>
            <a:r>
              <a:rPr lang="ru-RU" sz="1400" dirty="0" err="1"/>
              <a:t>қажет</a:t>
            </a:r>
            <a:r>
              <a:rPr lang="ru-RU" sz="1400" dirty="0"/>
              <a:t> </a:t>
            </a:r>
            <a:r>
              <a:rPr lang="ru-RU" sz="1400" dirty="0" err="1"/>
              <a:t>болған</a:t>
            </a:r>
            <a:r>
              <a:rPr lang="ru-RU" sz="1400" dirty="0"/>
              <a:t> жағдайда </a:t>
            </a:r>
            <a:r>
              <a:rPr lang="ru-RU" sz="1400" dirty="0" err="1"/>
              <a:t>тәрбиелеу</a:t>
            </a:r>
            <a:r>
              <a:rPr lang="ru-RU" sz="1400" dirty="0"/>
              <a:t>, </a:t>
            </a:r>
            <a:r>
              <a:rPr lang="ru-RU" sz="1400" dirty="0" err="1"/>
              <a:t>оқыту</a:t>
            </a:r>
            <a:r>
              <a:rPr lang="ru-RU" sz="1400" dirty="0"/>
              <a:t>, дамыту және </a:t>
            </a:r>
            <a:r>
              <a:rPr lang="ru-RU" sz="1400" dirty="0" err="1"/>
              <a:t>әлеуметтендіру</a:t>
            </a:r>
            <a:r>
              <a:rPr lang="ru-RU" sz="1400" dirty="0"/>
              <a:t> </a:t>
            </a:r>
            <a:r>
              <a:rPr lang="ru-RU" sz="1400" dirty="0" err="1"/>
              <a:t>мәселелерінде</a:t>
            </a:r>
            <a:r>
              <a:rPr lang="ru-RU" sz="1400" dirty="0"/>
              <a:t> көмек көрсету бойынша білім беру </a:t>
            </a:r>
            <a:r>
              <a:rPr lang="ru-RU" sz="1400" dirty="0" err="1"/>
              <a:t>процесіне</a:t>
            </a:r>
            <a:r>
              <a:rPr lang="ru-RU" sz="1400" dirty="0"/>
              <a:t> </a:t>
            </a:r>
            <a:r>
              <a:rPr lang="ru-RU" sz="1400" dirty="0" err="1"/>
              <a:t>қатысушыларға</a:t>
            </a:r>
            <a:r>
              <a:rPr lang="ru-RU" sz="1400" dirty="0"/>
              <a:t> </a:t>
            </a:r>
            <a:r>
              <a:rPr lang="ru-RU" sz="1400" dirty="0" err="1"/>
              <a:t>ұсынымдар</a:t>
            </a:r>
            <a:r>
              <a:rPr lang="ru-RU" sz="1400" dirty="0"/>
              <a:t> </a:t>
            </a:r>
            <a:r>
              <a:rPr lang="ru-RU" sz="1400" dirty="0" err="1"/>
              <a:t>әзірлейді</a:t>
            </a:r>
            <a:r>
              <a:rPr lang="ru-RU" sz="1400" dirty="0" smtClean="0"/>
              <a:t>;</a:t>
            </a:r>
          </a:p>
          <a:p>
            <a:r>
              <a:rPr lang="ru-RU" sz="1400" dirty="0" smtClean="0"/>
              <a:t>7. </a:t>
            </a:r>
            <a:r>
              <a:rPr lang="ru-RU" sz="1400" dirty="0" err="1" smtClean="0"/>
              <a:t>сұраныс</a:t>
            </a:r>
            <a:r>
              <a:rPr lang="ru-RU" sz="1400" dirty="0" smtClean="0"/>
              <a:t> бойынша </a:t>
            </a:r>
            <a:r>
              <a:rPr lang="ru-RU" sz="1400" dirty="0"/>
              <a:t>сынып </a:t>
            </a:r>
            <a:r>
              <a:rPr lang="ru-RU" sz="1400" dirty="0" err="1"/>
              <a:t>жетекшісімен</a:t>
            </a:r>
            <a:r>
              <a:rPr lang="ru-RU" sz="1400" dirty="0"/>
              <a:t> </a:t>
            </a:r>
            <a:r>
              <a:rPr lang="ru-RU" sz="1400" dirty="0" err="1"/>
              <a:t>бірлесіп</a:t>
            </a:r>
            <a:r>
              <a:rPr lang="ru-RU" sz="1400" dirty="0"/>
              <a:t> психологиялық-педагогикалық </a:t>
            </a:r>
            <a:r>
              <a:rPr lang="ru-RU" sz="1400" dirty="0" err="1"/>
              <a:t>сипаттамалар</a:t>
            </a:r>
            <a:r>
              <a:rPr lang="ru-RU" sz="1400" dirty="0"/>
              <a:t> мен психологиялық </a:t>
            </a:r>
            <a:r>
              <a:rPr lang="ru-RU" sz="1400" dirty="0" err="1"/>
              <a:t>зерттеулер</a:t>
            </a:r>
            <a:r>
              <a:rPr lang="ru-RU" sz="1400" dirty="0"/>
              <a:t> </a:t>
            </a:r>
            <a:r>
              <a:rPr lang="ru-RU" sz="1400" dirty="0" err="1"/>
              <a:t>материалдары</a:t>
            </a:r>
            <a:r>
              <a:rPr lang="ru-RU" sz="1400" dirty="0"/>
              <a:t> бойынша </a:t>
            </a:r>
            <a:r>
              <a:rPr lang="ru-RU" sz="1400" dirty="0" err="1"/>
              <a:t>қорытындылар</a:t>
            </a:r>
            <a:r>
              <a:rPr lang="ru-RU" sz="1400" dirty="0"/>
              <a:t> </a:t>
            </a:r>
            <a:r>
              <a:rPr lang="ru-RU" sz="1400" dirty="0" err="1" smtClean="0"/>
              <a:t>жасайды</a:t>
            </a:r>
            <a:r>
              <a:rPr lang="ru-RU" sz="1400" dirty="0" smtClean="0"/>
              <a:t>;</a:t>
            </a:r>
          </a:p>
          <a:p>
            <a:r>
              <a:rPr lang="ru-RU" sz="1400" dirty="0" smtClean="0"/>
              <a:t>8. </a:t>
            </a:r>
            <a:r>
              <a:rPr lang="ru-RU" sz="1400" dirty="0"/>
              <a:t>білім </a:t>
            </a:r>
            <a:r>
              <a:rPr lang="ru-RU" sz="1400" dirty="0" err="1"/>
              <a:t>алушылар</a:t>
            </a:r>
            <a:r>
              <a:rPr lang="ru-RU" sz="1400" dirty="0"/>
              <a:t> мен </a:t>
            </a:r>
            <a:r>
              <a:rPr lang="ru-RU" sz="1400" dirty="0" err="1"/>
              <a:t>тәрбиеленушілерді</a:t>
            </a:r>
            <a:r>
              <a:rPr lang="ru-RU" sz="1400" dirty="0"/>
              <a:t> </a:t>
            </a:r>
            <a:r>
              <a:rPr lang="ru-RU" sz="1400" dirty="0" err="1"/>
              <a:t>оқыту</a:t>
            </a:r>
            <a:r>
              <a:rPr lang="ru-RU" sz="1400" dirty="0"/>
              <a:t>, дамыту, </a:t>
            </a:r>
            <a:r>
              <a:rPr lang="ru-RU" sz="1400" dirty="0" err="1"/>
              <a:t>тәрбиелеу</a:t>
            </a:r>
            <a:r>
              <a:rPr lang="ru-RU" sz="1400" dirty="0"/>
              <a:t> және </a:t>
            </a:r>
            <a:r>
              <a:rPr lang="ru-RU" sz="1400" dirty="0" err="1"/>
              <a:t>әлеуметтендіру</a:t>
            </a:r>
            <a:r>
              <a:rPr lang="ru-RU" sz="1400" dirty="0"/>
              <a:t> </a:t>
            </a:r>
            <a:r>
              <a:rPr lang="ru-RU" sz="1400" dirty="0" err="1"/>
              <a:t>мәселелері</a:t>
            </a:r>
            <a:r>
              <a:rPr lang="ru-RU" sz="1400" dirty="0"/>
              <a:t> бойынша білім беру </a:t>
            </a:r>
            <a:r>
              <a:rPr lang="ru-RU" sz="1400" dirty="0" err="1"/>
              <a:t>процесіне</a:t>
            </a:r>
            <a:r>
              <a:rPr lang="ru-RU" sz="1400" dirty="0"/>
              <a:t> </a:t>
            </a:r>
            <a:r>
              <a:rPr lang="ru-RU" sz="1400" dirty="0" err="1"/>
              <a:t>қатысушыларға</a:t>
            </a:r>
            <a:r>
              <a:rPr lang="ru-RU" sz="1400" dirty="0"/>
              <a:t> </a:t>
            </a:r>
            <a:r>
              <a:rPr lang="ru-RU" sz="1400" dirty="0" err="1"/>
              <a:t>консультациялық</a:t>
            </a:r>
            <a:r>
              <a:rPr lang="ru-RU" sz="1400" dirty="0"/>
              <a:t> көмек </a:t>
            </a:r>
            <a:r>
              <a:rPr lang="ru-RU" sz="1400" dirty="0" err="1"/>
              <a:t>көрсетеді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9. </a:t>
            </a:r>
            <a:r>
              <a:rPr lang="ru-RU" sz="1400" dirty="0" err="1"/>
              <a:t>ғылыми</a:t>
            </a:r>
            <a:r>
              <a:rPr lang="ru-RU" sz="1400" dirty="0"/>
              <a:t> </a:t>
            </a:r>
            <a:r>
              <a:rPr lang="ru-RU" sz="1400" dirty="0" err="1"/>
              <a:t>негізделген</a:t>
            </a:r>
            <a:r>
              <a:rPr lang="ru-RU" sz="1400" dirty="0"/>
              <a:t> </a:t>
            </a:r>
            <a:r>
              <a:rPr lang="ru-RU" sz="1400" dirty="0" err="1"/>
              <a:t>әдістемелер</a:t>
            </a:r>
            <a:r>
              <a:rPr lang="ru-RU" sz="1400" dirty="0"/>
              <a:t> мен </a:t>
            </a:r>
            <a:r>
              <a:rPr lang="ru-RU" sz="1400" dirty="0" err="1"/>
              <a:t>технологияларды</a:t>
            </a:r>
            <a:r>
              <a:rPr lang="ru-RU" sz="1400" dirty="0"/>
              <a:t> </a:t>
            </a:r>
            <a:r>
              <a:rPr lang="ru-RU" sz="1400" dirty="0" err="1"/>
              <a:t>пайдалана</a:t>
            </a:r>
            <a:r>
              <a:rPr lang="ru-RU" sz="1400" dirty="0"/>
              <a:t> </a:t>
            </a:r>
            <a:r>
              <a:rPr lang="ru-RU" sz="1400" dirty="0" err="1"/>
              <a:t>отырып</a:t>
            </a:r>
            <a:r>
              <a:rPr lang="ru-RU" sz="1400" dirty="0"/>
              <a:t>, білім </a:t>
            </a:r>
            <a:r>
              <a:rPr lang="ru-RU" sz="1400" dirty="0" err="1" smtClean="0"/>
              <a:t>алушылармен</a:t>
            </a:r>
            <a:r>
              <a:rPr lang="ru-RU" sz="1400" dirty="0" smtClean="0"/>
              <a:t> </a:t>
            </a:r>
            <a:r>
              <a:rPr lang="ru-RU" sz="1400" dirty="0" err="1"/>
              <a:t>тәрбиеленушілермен</a:t>
            </a:r>
            <a:r>
              <a:rPr lang="ru-RU" sz="1400" dirty="0"/>
              <a:t> </a:t>
            </a:r>
            <a:r>
              <a:rPr lang="ru-RU" sz="1400" dirty="0" err="1"/>
              <a:t>диагностикалық</a:t>
            </a:r>
            <a:r>
              <a:rPr lang="ru-RU" sz="1400" dirty="0"/>
              <a:t>, жеке </a:t>
            </a:r>
            <a:r>
              <a:rPr lang="ru-RU" sz="1400" dirty="0" err="1"/>
              <a:t>консультациялық</a:t>
            </a:r>
            <a:r>
              <a:rPr lang="ru-RU" sz="1400" dirty="0"/>
              <a:t>, </a:t>
            </a:r>
            <a:r>
              <a:rPr lang="ru-RU" sz="1400" dirty="0" err="1"/>
              <a:t>дамытушылық</a:t>
            </a:r>
            <a:r>
              <a:rPr lang="ru-RU" sz="1400" dirty="0"/>
              <a:t> </a:t>
            </a:r>
            <a:r>
              <a:rPr lang="ru-RU" sz="1400" dirty="0" err="1"/>
              <a:t>жұмыстың</a:t>
            </a:r>
            <a:r>
              <a:rPr lang="ru-RU" sz="1400" dirty="0"/>
              <a:t> </a:t>
            </a:r>
            <a:r>
              <a:rPr lang="ru-RU" sz="1400" dirty="0" err="1"/>
              <a:t>нысандары</a:t>
            </a:r>
            <a:r>
              <a:rPr lang="ru-RU" sz="1400" dirty="0"/>
              <a:t> мен </a:t>
            </a:r>
            <a:r>
              <a:rPr lang="ru-RU" sz="1400" dirty="0" err="1"/>
              <a:t>әдістерін</a:t>
            </a:r>
            <a:r>
              <a:rPr lang="ru-RU" sz="1400" dirty="0"/>
              <a:t> </a:t>
            </a:r>
            <a:r>
              <a:rPr lang="ru-RU" sz="1400" dirty="0" err="1"/>
              <a:t>айқындайды</a:t>
            </a:r>
            <a:r>
              <a:rPr lang="ru-RU" sz="1400" dirty="0" smtClean="0"/>
              <a:t>;</a:t>
            </a:r>
          </a:p>
          <a:p>
            <a:r>
              <a:rPr lang="ru-RU" sz="1400" dirty="0"/>
              <a:t>10.білім </a:t>
            </a:r>
            <a:r>
              <a:rPr lang="ru-RU" sz="1400" dirty="0" err="1"/>
              <a:t>алушылар</a:t>
            </a:r>
            <a:r>
              <a:rPr lang="ru-RU" sz="1400" dirty="0"/>
              <a:t> мен </a:t>
            </a:r>
            <a:r>
              <a:rPr lang="ru-RU" sz="1400" dirty="0" err="1"/>
              <a:t>тәрбиеленушілердің</a:t>
            </a:r>
            <a:r>
              <a:rPr lang="ru-RU" sz="1400" dirty="0"/>
              <a:t> психологиялық </a:t>
            </a:r>
            <a:r>
              <a:rPr lang="ru-RU" sz="1400" dirty="0" err="1"/>
              <a:t>жай-күйінің</a:t>
            </a:r>
            <a:r>
              <a:rPr lang="ru-RU" sz="1400" dirty="0"/>
              <a:t> </a:t>
            </a:r>
            <a:r>
              <a:rPr lang="ru-RU" sz="1400" dirty="0" err="1"/>
              <a:t>өзгеру</a:t>
            </a:r>
            <a:r>
              <a:rPr lang="ru-RU" sz="1400" dirty="0"/>
              <a:t> </a:t>
            </a:r>
            <a:r>
              <a:rPr lang="ru-RU" sz="1400" dirty="0" err="1" smtClean="0"/>
              <a:t>динамикасына</a:t>
            </a:r>
            <a:r>
              <a:rPr lang="ru-RU" sz="1400" dirty="0" smtClean="0"/>
              <a:t> </a:t>
            </a:r>
            <a:r>
              <a:rPr lang="ru-RU" sz="1400" dirty="0"/>
              <a:t>мониторинг </a:t>
            </a:r>
            <a:r>
              <a:rPr lang="ru-RU" sz="1400" dirty="0" err="1"/>
              <a:t>жүргізеді</a:t>
            </a:r>
            <a:r>
              <a:rPr lang="ru-RU" sz="1400" dirty="0"/>
              <a:t>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247166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>
                <a:solidFill>
                  <a:srgbClr val="0070C0"/>
                </a:solidFill>
              </a:rPr>
              <a:t>11. </a:t>
            </a:r>
            <a:r>
              <a:rPr lang="ru-RU" b="1" dirty="0">
                <a:solidFill>
                  <a:schemeClr val="accent1"/>
                </a:solidFill>
              </a:rPr>
              <a:t>Психологиялық қызмет </a:t>
            </a:r>
            <a:r>
              <a:rPr lang="ru-RU" b="1" dirty="0" smtClean="0">
                <a:solidFill>
                  <a:schemeClr val="accent1"/>
                </a:solidFill>
              </a:rPr>
              <a:t>жұмысындағы </a:t>
            </a:r>
            <a:r>
              <a:rPr lang="ru-RU" b="1" dirty="0" smtClean="0">
                <a:solidFill>
                  <a:schemeClr val="accent1"/>
                </a:solidFill>
              </a:rPr>
              <a:t>педагог-психолог</a:t>
            </a:r>
            <a:r>
              <a:rPr lang="ru-RU" b="1" dirty="0">
                <a:solidFill>
                  <a:schemeClr val="accent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022750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2001</Words>
  <Application>Microsoft Office PowerPoint</Application>
  <PresentationFormat>Экран (4:3)</PresentationFormat>
  <Paragraphs>453</Paragraphs>
  <Slides>15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SD</cp:lastModifiedBy>
  <cp:revision>33</cp:revision>
  <dcterms:created xsi:type="dcterms:W3CDTF">2022-09-14T17:33:18Z</dcterms:created>
  <dcterms:modified xsi:type="dcterms:W3CDTF">2022-09-15T11:48:41Z</dcterms:modified>
</cp:coreProperties>
</file>